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6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0" y="48387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93700" y="1663700"/>
            <a:ext cx="44450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5004" dirty="0" smtClean="0">
                <a:solidFill>
                  <a:srgbClr val="FFFFFF"/>
                </a:solidFill>
                <a:latin typeface="黑体" pitchFamily="18" charset="0"/>
                <a:cs typeface="黑体" pitchFamily="18" charset="0"/>
              </a:rPr>
              <a:t>商业化合作推介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93700" y="482600"/>
            <a:ext cx="33528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700"/>
              </a:lnSpc>
              <a:tabLst/>
            </a:pPr>
            <a:r>
              <a:rPr lang="en-US" altLang="zh-CN" sz="66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" y="4368800"/>
            <a:ext cx="1651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Rights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Reserved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Toutiao.com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30500" y="4419600"/>
            <a:ext cx="57023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5588000" algn="l"/>
              </a:tabLst>
            </a:pPr>
            <a:r>
              <a:rPr lang="en-US" altLang="zh-CN" sz="1200" dirty="0" smtClean="0">
                <a:solidFill>
                  <a:srgbClr val="404040"/>
                </a:solidFill>
                <a:latin typeface="微软雅黑" pitchFamily="18" charset="0"/>
                <a:cs typeface="微软雅黑" pitchFamily="18" charset="0"/>
              </a:rPr>
              <a:t>手机新闻客户端推出“个性化推荐”功能的时间及版本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55880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435100" y="2832100"/>
            <a:ext cx="4953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38100" algn="l"/>
                <a:tab pos="152400" algn="l"/>
              </a:tabLst>
            </a:pP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38100" algn="l"/>
                <a:tab pos="15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DC3125"/>
                </a:solidFill>
                <a:latin typeface="Calibri" pitchFamily="18" charset="0"/>
                <a:cs typeface="Calibri" pitchFamily="18" charset="0"/>
              </a:rPr>
              <a:t>2012.8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381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b="1" dirty="0" smtClean="0">
                <a:solidFill>
                  <a:srgbClr val="DC3125"/>
                </a:solidFill>
                <a:latin typeface="Calibri" pitchFamily="18" charset="0"/>
                <a:cs typeface="Calibri" pitchFamily="18" charset="0"/>
              </a:rPr>
              <a:t>1.0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378200" y="2832100"/>
            <a:ext cx="4191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14300" algn="l"/>
              </a:tabLst>
            </a:pPr>
            <a:r>
              <a:rPr lang="en-US" altLang="zh-CN" sz="994" b="1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ZAKER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1143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2014.1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1200" b="1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4.0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188200" y="2832100"/>
            <a:ext cx="4953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38100" algn="l"/>
                <a:tab pos="152400" algn="l"/>
              </a:tabLst>
            </a:pPr>
            <a:r>
              <a:rPr lang="en-US" altLang="zh-CN" sz="994" b="1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网易新闻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38100" algn="l"/>
                <a:tab pos="15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2014.8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38100" algn="l"/>
                <a:tab pos="1524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b="1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4.0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232400" y="2832100"/>
            <a:ext cx="4953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38100" algn="l"/>
                <a:tab pos="165100" algn="l"/>
              </a:tabLst>
            </a:pPr>
            <a:r>
              <a:rPr lang="en-US" altLang="zh-CN" sz="994" b="1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腾讯新闻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38100" algn="l"/>
                <a:tab pos="1651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2014.5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38100" algn="l"/>
                <a:tab pos="1651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b="1" dirty="0" smtClean="0">
                <a:solidFill>
                  <a:srgbClr val="3F3F3F"/>
                </a:solidFill>
                <a:latin typeface="Calibri" pitchFamily="18" charset="0"/>
                <a:cs typeface="Calibri" pitchFamily="18" charset="0"/>
              </a:rPr>
              <a:t>4.0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8300" y="508000"/>
            <a:ext cx="8382000" cy="194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1028700" algn="l"/>
              </a:tabLst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今日头条颠覆业态</a:t>
            </a:r>
          </a:p>
          <a:p>
            <a:pPr>
              <a:lnSpc>
                <a:spcPts val="3600"/>
              </a:lnSpc>
              <a:tabLst>
                <a:tab pos="1028700" algn="l"/>
              </a:tabLst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用“搜索引擎的方式做资讯”首创“个性化推荐”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10287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网易新闻、ZAKER</a:t>
            </a:r>
            <a:r>
              <a:rPr lang="en-US" altLang="zh-CN" sz="15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、腾讯新闻从</a:t>
            </a:r>
            <a:r>
              <a:rPr lang="en-US" altLang="zh-CN" sz="15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4" b="1" dirty="0" smtClean="0">
                <a:solidFill>
                  <a:srgbClr val="DD3125"/>
                </a:solidFill>
                <a:latin typeface="微软雅黑" pitchFamily="18" charset="0"/>
                <a:cs typeface="微软雅黑" pitchFamily="18" charset="0"/>
              </a:rPr>
              <a:t>4.0</a:t>
            </a:r>
            <a:r>
              <a:rPr lang="en-US" altLang="zh-CN" sz="15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开始推出“个性化推荐”的功能</a:t>
            </a:r>
          </a:p>
          <a:p>
            <a:pPr>
              <a:lnSpc>
                <a:spcPts val="2800"/>
              </a:lnSpc>
              <a:tabLst>
                <a:tab pos="10287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从竞争者的追随充分证明了头条最初的方向是前卫且智慧的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3162300"/>
            <a:ext cx="26670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基于机器学习的个性化推荐引擎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93700" y="3543300"/>
            <a:ext cx="15240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全方位用户分析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93700" y="3886200"/>
            <a:ext cx="17145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实时推荐需求资讯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93700" y="4229100"/>
            <a:ext cx="20955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常刷常有，越用越随心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482600"/>
            <a:ext cx="7620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今日头条以”个性化推荐”救赎用户阅读习惯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44500" y="2844800"/>
            <a:ext cx="7620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今日头条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93000" y="4889500"/>
            <a:ext cx="1409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统计时间：2015年8月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42900" y="520700"/>
            <a:ext cx="4953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今日头条汇聚多类资讯与服务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17500" y="1955800"/>
            <a:ext cx="304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个人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485900" y="4381500"/>
            <a:ext cx="1270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海尔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447800" y="3492500"/>
            <a:ext cx="355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企业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130300" y="3975100"/>
            <a:ext cx="1270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联想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857500" y="1739900"/>
            <a:ext cx="3175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国家版权局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111500" y="2133600"/>
            <a:ext cx="3048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政府</a:t>
            </a:r>
          </a:p>
          <a:p>
            <a:pPr>
              <a:lnSpc>
                <a:spcPts val="1400"/>
              </a:lnSpc>
              <a:tabLst/>
            </a:pPr>
            <a:r>
              <a:rPr lang="en-US" altLang="zh-CN" sz="1200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机构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302000" y="1714500"/>
            <a:ext cx="3175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中国政府网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708900" y="1917700"/>
            <a:ext cx="381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互动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活动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8153400" y="3149600"/>
            <a:ext cx="381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话题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社交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997700" y="4254500"/>
            <a:ext cx="381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电商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282700" y="1689100"/>
            <a:ext cx="1905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新华网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866900" y="2425700"/>
            <a:ext cx="355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媒体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1104900" y="2019300"/>
            <a:ext cx="6096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                <a:tab pos="228600" algn="l"/>
                <a:tab pos="355600" algn="l"/>
              </a:tabLst>
            </a:pPr>
            <a:r>
              <a:rPr lang="en-US" altLang="zh-CN" dirty="0" smtClean="0"/>
              <a:t>	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央视财经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228600" algn="l"/>
                <a:tab pos="355600" algn="l"/>
              </a:tabLst>
            </a:pPr>
            <a:r>
              <a:rPr lang="en-US" altLang="zh-CN" sz="39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YOKA</a:t>
            </a:r>
          </a:p>
          <a:p>
            <a:pPr>
              <a:lnSpc>
                <a:spcPts val="400"/>
              </a:lnSpc>
              <a:tabLst>
                <a:tab pos="228600" algn="l"/>
                <a:tab pos="355600" algn="l"/>
              </a:tabLst>
            </a:pPr>
            <a:r>
              <a:rPr lang="en-US" altLang="zh-CN" sz="39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时尚网</a:t>
            </a:r>
          </a:p>
          <a:p>
            <a:pPr>
              <a:lnSpc>
                <a:spcPts val="800"/>
              </a:lnSpc>
              <a:tabLst>
                <a:tab pos="228600" algn="l"/>
                <a:tab pos="3556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凤凰网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228600" algn="l"/>
                <a:tab pos="355600" algn="l"/>
              </a:tabLst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京华时报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812800" y="2590800"/>
            <a:ext cx="1524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/>
            </a:pPr>
            <a:r>
              <a:rPr lang="en-US" altLang="zh-CN" sz="600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壹读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175000" y="3200400"/>
            <a:ext cx="11176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127000" algn="l"/>
              </a:tabLst>
            </a:pPr>
            <a:r>
              <a:rPr lang="en-US" altLang="zh-CN" sz="20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超3.5万个</a:t>
            </a:r>
          </a:p>
          <a:p>
            <a:pPr>
              <a:lnSpc>
                <a:spcPts val="1600"/>
              </a:lnSpc>
              <a:tabLst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头条号账号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473700" y="4152900"/>
            <a:ext cx="381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电影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774700" y="4216400"/>
            <a:ext cx="2540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                <a:tab pos="63500" algn="l"/>
              </a:tabLst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上海通用</a:t>
            </a:r>
          </a:p>
          <a:p>
            <a:pPr>
              <a:lnSpc>
                <a:spcPts val="6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汽车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3022600" y="4495800"/>
            <a:ext cx="1905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天津</a:t>
            </a:r>
          </a:p>
          <a:p>
            <a:pPr>
              <a:lnSpc>
                <a:spcPts val="500"/>
              </a:lnSpc>
              <a:tabLst>
                <a:tab pos="25400" algn="l"/>
              </a:tabLst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曲艺团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2628900" y="4140200"/>
            <a:ext cx="3048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14300" algn="l"/>
              </a:tabLst>
            </a:pPr>
            <a:r>
              <a:rPr lang="en-US" altLang="zh-CN" sz="1105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其他</a:t>
            </a:r>
          </a:p>
          <a:p>
            <a:pPr>
              <a:lnSpc>
                <a:spcPts val="1300"/>
              </a:lnSpc>
              <a:tabLst>
                <a:tab pos="114300" algn="l"/>
              </a:tabLst>
            </a:pPr>
            <a:r>
              <a:rPr lang="en-US" altLang="zh-CN" sz="1105" b="1" dirty="0" smtClean="0">
                <a:solidFill>
                  <a:srgbClr val="FF6600"/>
                </a:solidFill>
                <a:latin typeface="微软雅黑" pitchFamily="18" charset="0"/>
                <a:cs typeface="微软雅黑" pitchFamily="18" charset="0"/>
              </a:rPr>
              <a:t>组织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云南工</a:t>
            </a:r>
          </a:p>
          <a:p>
            <a:pPr>
              <a:lnSpc>
                <a:spcPts val="6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商学院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2400300" y="2057400"/>
            <a:ext cx="6858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                <a:tab pos="50800" algn="l"/>
                <a:tab pos="228600" algn="l"/>
                <a:tab pos="317500" algn="l"/>
              </a:tabLst>
            </a:pPr>
            <a:r>
              <a:rPr lang="en-US" altLang="zh-CN" dirty="0" smtClean="0"/>
              <a:t>	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国家博物</a:t>
            </a:r>
          </a:p>
          <a:p>
            <a:pPr>
              <a:lnSpc>
                <a:spcPts val="600"/>
              </a:lnSpc>
              <a:tabLst>
                <a:tab pos="50800" algn="l"/>
                <a:tab pos="228600" algn="l"/>
                <a:tab pos="317500" algn="l"/>
              </a:tabLst>
            </a:pPr>
            <a:r>
              <a:rPr lang="en-US" altLang="zh-CN" dirty="0" smtClean="0"/>
              <a:t>		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50800" algn="l"/>
                <a:tab pos="2286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9000家</a:t>
            </a:r>
          </a:p>
          <a:p>
            <a:pPr>
              <a:lnSpc>
                <a:spcPts val="1000"/>
              </a:lnSpc>
              <a:tabLst>
                <a:tab pos="50800" algn="l"/>
                <a:tab pos="228600" algn="l"/>
                <a:tab pos="3175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内容合作单位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2603500" y="1587500"/>
            <a:ext cx="2540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                <a:tab pos="88900" algn="l"/>
              </a:tabLst>
            </a:pP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国家博物</a:t>
            </a:r>
          </a:p>
          <a:p>
            <a:pPr>
              <a:lnSpc>
                <a:spcPts val="5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馆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352800" y="3302000"/>
            <a:ext cx="5334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100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创作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701800" y="1981200"/>
            <a:ext cx="1143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优质内容提升分发效率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/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高效分发刺激内容创作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10200" y="2057400"/>
            <a:ext cx="2349500" cy="271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482600" algn="l"/>
                <a:tab pos="12065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精准分发提升互动效率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482600" algn="l"/>
                <a:tab pos="12065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频繁互动刺激内容分发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82600" algn="l"/>
                <a:tab pos="1206500" algn="l"/>
              </a:tabLst>
            </a:pPr>
            <a:r>
              <a:rPr lang="en-US" altLang="zh-CN" sz="2100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互动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482600" algn="l"/>
                <a:tab pos="12065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优质内容刺激互动产生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482600" algn="l"/>
                <a:tab pos="12065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有效互动刺激创作及再创作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279900" y="2781300"/>
            <a:ext cx="7620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推荐引擎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42900" y="558800"/>
            <a:ext cx="5715000" cy="138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051300" algn="l"/>
              </a:tabLst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今日头条促进内容生态的良性循环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4051300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分发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393065" y="258445"/>
            <a:ext cx="414019" cy="101600"/>
          </a:xfrm>
          <a:custGeom>
            <a:avLst/>
            <a:gdLst>
              <a:gd name="connsiteX0" fmla="*/ 0 w 414019"/>
              <a:gd name="connsiteY0" fmla="*/ 0 h 101600"/>
              <a:gd name="connsiteX1" fmla="*/ 414019 w 414019"/>
              <a:gd name="connsiteY1" fmla="*/ 0 h 101600"/>
              <a:gd name="connsiteX2" fmla="*/ 414019 w 414019"/>
              <a:gd name="connsiteY2" fmla="*/ 101600 h 101600"/>
              <a:gd name="connsiteX3" fmla="*/ 0 w 414019"/>
              <a:gd name="connsiteY3" fmla="*/ 101600 h 101600"/>
              <a:gd name="connsiteX4" fmla="*/ 0 w 414019"/>
              <a:gd name="connsiteY4" fmla="*/ 0 h 10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14019" h="101600">
                <a:moveTo>
                  <a:pt x="0" y="0"/>
                </a:moveTo>
                <a:lnTo>
                  <a:pt x="414019" y="0"/>
                </a:lnTo>
                <a:lnTo>
                  <a:pt x="414019" y="101600"/>
                </a:lnTo>
                <a:lnTo>
                  <a:pt x="0" y="101600"/>
                </a:lnTo>
                <a:lnTo>
                  <a:pt x="0" y="0"/>
                </a:lnTo>
              </a:path>
            </a:pathLst>
          </a:custGeom>
          <a:solidFill>
            <a:srgbClr val="7AB2C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200400" y="3340100"/>
            <a:ext cx="241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b="1" dirty="0" smtClean="0">
                <a:solidFill>
                  <a:srgbClr val="D8A8FF"/>
                </a:solidFill>
                <a:latin typeface="微软雅黑" pitchFamily="18" charset="0"/>
                <a:cs typeface="微软雅黑" pitchFamily="18" charset="0"/>
              </a:rPr>
              <a:t>秒钟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451100" y="3111500"/>
            <a:ext cx="7366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                <a:tab pos="508000" algn="l"/>
              </a:tabLst>
            </a:pPr>
            <a:r>
              <a:rPr lang="en-US" altLang="zh-CN" dirty="0" smtClean="0"/>
              <a:t>	</a:t>
            </a:r>
            <a:r>
              <a:rPr lang="en-US" altLang="zh-CN" sz="3300" dirty="0" smtClean="0">
                <a:solidFill>
                  <a:srgbClr val="D8A8FF"/>
                </a:solidFill>
                <a:latin typeface="微软雅黑" pitchFamily="18" charset="0"/>
                <a:cs typeface="微软雅黑" pitchFamily="18" charset="0"/>
              </a:rPr>
              <a:t>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508000" algn="l"/>
              </a:tabLst>
            </a:pPr>
            <a:r>
              <a:rPr lang="en-US" altLang="zh-CN" sz="900" b="1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5秒钟</a:t>
            </a:r>
          </a:p>
          <a:p>
            <a:pPr>
              <a:lnSpc>
                <a:spcPts val="1000"/>
              </a:lnSpc>
              <a:tabLst>
                <a:tab pos="508000" algn="l"/>
              </a:tabLst>
            </a:pPr>
            <a:r>
              <a:rPr lang="en-US" altLang="zh-CN" sz="900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计算解读兴趣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366000" y="4216400"/>
            <a:ext cx="1054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b="1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10秒钟</a:t>
            </a:r>
            <a:r>
              <a:rPr lang="en-US" altLang="zh-CN" sz="900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形成用户画像</a:t>
            </a:r>
          </a:p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展示个性化信息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286500" y="3695700"/>
            <a:ext cx="241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b="1" dirty="0" smtClean="0">
                <a:solidFill>
                  <a:srgbClr val="D8A8FF"/>
                </a:solidFill>
                <a:latin typeface="微软雅黑" pitchFamily="18" charset="0"/>
                <a:cs typeface="微软雅黑" pitchFamily="18" charset="0"/>
              </a:rPr>
              <a:t>秒钟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778500" y="3619500"/>
            <a:ext cx="4826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300" dirty="0" smtClean="0">
                <a:solidFill>
                  <a:srgbClr val="D8A8FF"/>
                </a:solidFill>
                <a:latin typeface="微软雅黑" pitchFamily="18" charset="0"/>
                <a:cs typeface="微软雅黑" pitchFamily="18" charset="0"/>
              </a:rPr>
              <a:t>10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42900" y="546100"/>
            <a:ext cx="38100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sz="3000" b="1" dirty="0" smtClean="0">
                <a:solidFill>
                  <a:srgbClr val="7AB2C9"/>
                </a:solidFill>
                <a:latin typeface="微软雅黑" pitchFamily="18" charset="0"/>
                <a:cs typeface="微软雅黑" pitchFamily="18" charset="0"/>
              </a:rPr>
              <a:t>今日头条专注你的关注</a:t>
            </a:r>
          </a:p>
          <a:p>
            <a:pPr>
              <a:lnSpc>
                <a:spcPts val="30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		</a:t>
            </a:r>
            <a:r>
              <a:rPr lang="en-US" altLang="zh-CN" sz="1594" b="1" dirty="0" smtClean="0">
                <a:solidFill>
                  <a:srgbClr val="EF9C9C"/>
                </a:solidFill>
                <a:latin typeface="微软雅黑" pitchFamily="18" charset="0"/>
                <a:cs typeface="微软雅黑" pitchFamily="18" charset="0"/>
              </a:rPr>
              <a:t>优化推荐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	</a:t>
            </a:r>
            <a:r>
              <a:rPr lang="en-US" altLang="zh-CN" sz="1405" b="1" dirty="0" smtClean="0">
                <a:solidFill>
                  <a:srgbClr val="D8A8FF"/>
                </a:solidFill>
                <a:latin typeface="微软雅黑" pitchFamily="18" charset="0"/>
                <a:cs typeface="微软雅黑" pitchFamily="18" charset="0"/>
              </a:rPr>
              <a:t>社交平台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			</a:t>
            </a:r>
            <a:r>
              <a:rPr lang="en-US" altLang="zh-CN" sz="900" b="1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通过阅读行为</a:t>
            </a:r>
          </a:p>
          <a:p>
            <a:pPr>
              <a:lnSpc>
                <a:spcPts val="10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			</a:t>
            </a:r>
            <a:r>
              <a:rPr lang="en-US" altLang="zh-CN" sz="900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优化用户画像，</a:t>
            </a:r>
          </a:p>
          <a:p>
            <a:pPr>
              <a:lnSpc>
                <a:spcPts val="10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			</a:t>
            </a:r>
            <a:r>
              <a:rPr lang="en-US" altLang="zh-CN" sz="900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优化推荐信息。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</a:t>
            </a:r>
            <a:r>
              <a:rPr lang="en-US" altLang="zh-CN" sz="900" b="1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社交账号</a:t>
            </a:r>
          </a:p>
          <a:p>
            <a:pPr>
              <a:lnSpc>
                <a:spcPts val="900"/>
              </a:lnSpc>
              <a:tabLst>
                <a:tab pos="647700" algn="l"/>
                <a:tab pos="1333500" algn="l"/>
                <a:tab pos="2019300" algn="l"/>
                <a:tab pos="27051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CAE9F8"/>
                </a:solidFill>
                <a:latin typeface="微软雅黑" pitchFamily="18" charset="0"/>
                <a:cs typeface="微软雅黑" pitchFamily="18" charset="0"/>
              </a:rPr>
              <a:t>及手机号码登陆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7300" y="2679700"/>
            <a:ext cx="21717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393700" algn="l"/>
              </a:tabLst>
            </a:pPr>
            <a:r>
              <a:rPr lang="en-US" altLang="zh-CN" dirty="0" smtClean="0"/>
              <a:t>	</a:t>
            </a:r>
            <a:r>
              <a:rPr lang="en-US" altLang="zh-CN" sz="1405" b="1" dirty="0" smtClean="0">
                <a:solidFill>
                  <a:srgbClr val="D01B1D"/>
                </a:solidFill>
                <a:latin typeface="微软雅黑" pitchFamily="18" charset="0"/>
                <a:cs typeface="微软雅黑" pitchFamily="18" charset="0"/>
              </a:rPr>
              <a:t>个性化的信息推荐引擎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3937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互动分享和个性化定制阅读软件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181600" y="2717800"/>
            <a:ext cx="21209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有态度的新闻门户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/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快速、客观、公正地提供新闻资</a:t>
            </a:r>
          </a:p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讯的中文免费应用程序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594100" y="2717800"/>
            <a:ext cx="4953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50800" algn="l"/>
              </a:tabLst>
            </a:pP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ZAKER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508500" y="2717800"/>
            <a:ext cx="4953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网易新闻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994" dirty="0" smtClean="0">
                <a:solidFill>
                  <a:srgbClr val="404040"/>
                </a:solidFill>
                <a:latin typeface="微软雅黑" pitchFamily="18" charset="0"/>
                <a:cs typeface="微软雅黑" pitchFamily="18" charset="0"/>
              </a:rPr>
              <a:t>腾讯新闻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0" y="4127500"/>
            <a:ext cx="711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404040"/>
                </a:solidFill>
                <a:latin typeface="微软雅黑" pitchFamily="18" charset="0"/>
                <a:cs typeface="微软雅黑" pitchFamily="18" charset="0"/>
              </a:rPr>
              <a:t>产品定位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81000" y="558800"/>
            <a:ext cx="73406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1016000" algn="l"/>
              </a:tabLst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今日头条专业关注你的专注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0160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个性化的信息推荐是头条的</a:t>
            </a:r>
            <a:r>
              <a:rPr lang="en-US" altLang="zh-CN" sz="1594" b="1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定位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，而对于网易新闻、ZAKER、腾讯新</a:t>
            </a:r>
          </a:p>
          <a:p>
            <a:pPr>
              <a:lnSpc>
                <a:spcPts val="2800"/>
              </a:lnSpc>
              <a:tabLst>
                <a:tab pos="10160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闻等新闻客户端来说“个性化推荐”只是他们的一个</a:t>
            </a:r>
            <a:r>
              <a:rPr lang="en-US" altLang="zh-CN" sz="15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4" b="1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功能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71500" y="1485900"/>
            <a:ext cx="1295400" cy="227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330200" algn="l"/>
                <a:tab pos="596900" algn="l"/>
              </a:tabLst>
            </a:pPr>
            <a:r>
              <a:rPr lang="en-US" altLang="zh-CN" dirty="0" smtClean="0"/>
              <a:t>		</a:t>
            </a:r>
            <a:r>
              <a:rPr lang="en-US" altLang="zh-CN" sz="12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人的特征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兴趣：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单反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科技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互联网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股票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职业：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白领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学生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主妇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教授…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年龄：17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26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35…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性别：男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女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机型：Smartisan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T1</a:t>
            </a:r>
          </a:p>
          <a:p>
            <a:pPr>
              <a:lnSpc>
                <a:spcPts val="12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iPhone5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小米3</a:t>
            </a:r>
          </a:p>
          <a:p>
            <a:pPr>
              <a:lnSpc>
                <a:spcPts val="1700"/>
              </a:lnSpc>
              <a:tabLst>
                <a:tab pos="330200" algn="l"/>
                <a:tab pos="596900" algn="l"/>
              </a:tabLst>
            </a:pPr>
            <a:r>
              <a:rPr lang="en-US" altLang="zh-CN" dirty="0" smtClean="0"/>
              <a:t>	</a:t>
            </a:r>
            <a:r>
              <a:rPr lang="en-US" altLang="zh-CN" sz="694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社交小子战胜“巨人”，</a:t>
            </a:r>
          </a:p>
          <a:p>
            <a:pPr>
              <a:lnSpc>
                <a:spcPts val="1100"/>
              </a:lnSpc>
              <a:tabLst>
                <a:tab pos="330200" algn="l"/>
                <a:tab pos="5969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行为：</a:t>
            </a:r>
            <a:r>
              <a:rPr lang="en-US" altLang="zh-CN" sz="6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94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Facebook市值力压IBM</a:t>
            </a:r>
          </a:p>
          <a:p>
            <a:pPr>
              <a:lnSpc>
                <a:spcPts val="800"/>
              </a:lnSpc>
              <a:tabLst>
                <a:tab pos="330200" algn="l"/>
                <a:tab pos="5969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智能手机降价杀，</a:t>
            </a:r>
          </a:p>
          <a:p>
            <a:pPr>
              <a:lnSpc>
                <a:spcPts val="1000"/>
              </a:lnSpc>
              <a:tabLst>
                <a:tab pos="330200" algn="l"/>
                <a:tab pos="5969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你方唱罢我登台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806700" y="1460500"/>
            <a:ext cx="1308100" cy="185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546100" algn="l"/>
              </a:tabLst>
            </a:pPr>
            <a:r>
              <a:rPr lang="en-US" altLang="zh-CN" dirty="0" smtClean="0"/>
              <a:t>	</a:t>
            </a:r>
            <a:r>
              <a:rPr lang="en-US" altLang="zh-CN" sz="12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环境特征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位置：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北京东城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上海浦东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长沙雨花区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时间：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早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中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晚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工作日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节假日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网络：2G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3G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4G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WIFI</a:t>
            </a:r>
          </a:p>
          <a:p>
            <a:pPr>
              <a:lnSpc>
                <a:spcPts val="1200"/>
              </a:lnSpc>
              <a:tabLst>
                <a:tab pos="5461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天气：多云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晴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暴雨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雪…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864100" y="1473200"/>
            <a:ext cx="1397000" cy="219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2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文章特征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主关键词：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Facebook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科技数码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艺术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体育运动…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兴趣标签：科技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股票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互联网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欧美乐坛…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热度数值：762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895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1977…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文章时效：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1分钟内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5分钟内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2小时前…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文章质量：1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3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5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6…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文章来源：</a:t>
            </a:r>
            <a:r>
              <a:rPr lang="en-US" altLang="zh-CN" sz="900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参考消息网</a:t>
            </a:r>
          </a:p>
          <a:p>
            <a:pPr>
              <a:lnSpc>
                <a:spcPts val="1200"/>
              </a:lnSpc>
              <a:tabLst>
                <a:tab pos="609600" algn="l"/>
              </a:tabLst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中新网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钛媒体</a:t>
            </a:r>
            <a:r>
              <a:rPr lang="en-US" altLang="zh-CN" sz="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新浪…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01700" y="3733800"/>
            <a:ext cx="6896100" cy="1130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419100" algn="l"/>
              </a:tabLst>
            </a:pPr>
            <a:r>
              <a:rPr lang="en-US" altLang="zh-CN" sz="694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除了“中国女婿”身份，</a:t>
            </a:r>
          </a:p>
          <a:p>
            <a:pPr>
              <a:lnSpc>
                <a:spcPts val="1000"/>
              </a:lnSpc>
              <a:tabLst>
                <a:tab pos="419100" algn="l"/>
              </a:tabLst>
            </a:pPr>
            <a:r>
              <a:rPr lang="en-US" altLang="zh-CN" sz="694" u="sng" dirty="0" smtClean="0">
                <a:solidFill>
                  <a:srgbClr val="FF2600"/>
                </a:solidFill>
                <a:latin typeface="微软雅黑" pitchFamily="18" charset="0"/>
                <a:cs typeface="微软雅黑" pitchFamily="18" charset="0"/>
              </a:rPr>
              <a:t>扎克伯格跟中国还有这些关系</a:t>
            </a:r>
          </a:p>
          <a:p>
            <a:pPr>
              <a:lnSpc>
                <a:spcPts val="1000"/>
              </a:lnSpc>
              <a:tabLst>
                <a:tab pos="419100" algn="l"/>
              </a:tabLst>
            </a:pPr>
            <a:r>
              <a:rPr lang="en-US" altLang="zh-CN" sz="6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6D2要来了？</a:t>
            </a:r>
          </a:p>
          <a:p>
            <a:pPr>
              <a:lnSpc>
                <a:spcPts val="1000"/>
              </a:lnSpc>
              <a:tabLst>
                <a:tab pos="419100" algn="l"/>
              </a:tabLst>
            </a:pPr>
            <a:r>
              <a:rPr lang="en-US" altLang="zh-CN" sz="6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英国亚马逊显示EOS6D停产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4191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机器通过分析人的特征与文章的特征，将两者进行匹配，实现个性化精准推荐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400300" y="558800"/>
            <a:ext cx="42926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260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今日头条个性化信息推荐算法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500" y="3365500"/>
            <a:ext cx="36449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876300" algn="l"/>
                <a:tab pos="21336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2012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8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月，</a:t>
            </a:r>
          </a:p>
          <a:p>
            <a:pPr>
              <a:lnSpc>
                <a:spcPts val="2000"/>
              </a:lnSpc>
              <a:tabLst>
                <a:tab pos="876300" algn="l"/>
                <a:tab pos="2133600" algn="l"/>
              </a:tabLst>
            </a:pP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今日头条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1.0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版本上线。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876300" algn="l"/>
                <a:tab pos="2133600" algn="l"/>
              </a:tabLst>
            </a:pPr>
            <a:r>
              <a:rPr lang="en-US" altLang="zh-CN" dirty="0" smtClean="0"/>
              <a:t>		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2012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3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月，</a:t>
            </a:r>
          </a:p>
          <a:p>
            <a:pPr>
              <a:lnSpc>
                <a:spcPts val="1500"/>
              </a:lnSpc>
              <a:tabLst>
                <a:tab pos="876300" algn="l"/>
                <a:tab pos="2133600" algn="l"/>
              </a:tabLst>
            </a:pPr>
            <a:r>
              <a:rPr lang="en-US" altLang="zh-CN" dirty="0" smtClean="0"/>
              <a:t>		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公司注册成立。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54500" y="2997200"/>
            <a:ext cx="23495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2012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10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月，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用户规模超过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1000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万。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955800" y="1930400"/>
            <a:ext cx="23495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9271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2013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7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月，</a:t>
            </a:r>
          </a:p>
          <a:p>
            <a:pPr>
              <a:lnSpc>
                <a:spcPts val="2000"/>
              </a:lnSpc>
              <a:tabLst>
                <a:tab pos="927100" algn="l"/>
              </a:tabLst>
            </a:pP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用户规模超过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5000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万。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969000" y="1651000"/>
            <a:ext cx="28956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2014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月，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C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轮融资，估值超过</a:t>
            </a:r>
            <a:r>
              <a:rPr lang="en-US" altLang="zh-CN" sz="17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</a:t>
            </a:r>
            <a:r>
              <a:rPr lang="en-US" altLang="zh-CN" sz="17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亿美金。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8300" y="469900"/>
            <a:ext cx="29464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今日头条发展迅猛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13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7500" y="419100"/>
            <a:ext cx="1104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1594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日活跃用户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540500" y="266700"/>
            <a:ext cx="13208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2795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2700万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900" y="850900"/>
            <a:ext cx="2489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2004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月活总量超</a:t>
            </a:r>
            <a:r>
              <a:rPr lang="en-US" altLang="zh-CN" sz="2795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7000万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10200" y="787400"/>
            <a:ext cx="2400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全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球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类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产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品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这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最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高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日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活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数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据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451600" y="2006600"/>
            <a:ext cx="2476500" cy="275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1016000" algn="l"/>
                <a:tab pos="1028700" algn="l"/>
                <a:tab pos="1257300" algn="l"/>
              </a:tabLst>
            </a:pPr>
            <a:r>
              <a:rPr lang="en-US" altLang="zh-CN" dirty="0" smtClean="0"/>
              <a:t>		</a:t>
            </a:r>
            <a:r>
              <a:rPr lang="en-US" altLang="zh-CN" sz="1594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人均日启动次数</a:t>
            </a:r>
          </a:p>
          <a:p>
            <a:pPr>
              <a:lnSpc>
                <a:spcPts val="3300"/>
              </a:lnSpc>
              <a:tabLst>
                <a:tab pos="1016000" algn="l"/>
                <a:tab pos="1028700" algn="l"/>
                <a:tab pos="1257300" algn="l"/>
              </a:tabLst>
            </a:pPr>
            <a:r>
              <a:rPr lang="en-US" altLang="zh-CN" dirty="0" smtClean="0"/>
              <a:t>			</a:t>
            </a:r>
            <a:r>
              <a:rPr lang="en-US" altLang="zh-CN" sz="1594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超过</a:t>
            </a:r>
            <a:r>
              <a:rPr lang="en-US" altLang="zh-CN" sz="2795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6次</a:t>
            </a:r>
          </a:p>
          <a:p>
            <a:pPr>
              <a:lnSpc>
                <a:spcPts val="1400"/>
              </a:lnSpc>
              <a:tabLst>
                <a:tab pos="1016000" algn="l"/>
                <a:tab pos="1028700" algn="l"/>
                <a:tab pos="12573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类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产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品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遥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遥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领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先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1016000" algn="l"/>
                <a:tab pos="1028700" algn="l"/>
                <a:tab pos="1257300" algn="l"/>
              </a:tabLst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数据统计时间：2015年8月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20700" y="1917700"/>
            <a:ext cx="5156200" cy="322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sz="51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谁在支持公开课</a:t>
            </a:r>
          </a:p>
          <a:p>
            <a:pPr>
              <a:lnSpc>
                <a:spcPts val="16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					</a:t>
            </a:r>
            <a:r>
              <a:rPr lang="en-US" altLang="zh-CN" sz="1200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截止2015年8月,累计激活</a:t>
            </a:r>
          </a:p>
          <a:p>
            <a:pPr>
              <a:lnSpc>
                <a:spcPts val="48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				</a:t>
            </a:r>
            <a:r>
              <a:rPr lang="en-US" altLang="zh-CN" sz="3995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2.9亿用户</a:t>
            </a:r>
          </a:p>
          <a:p>
            <a:pPr>
              <a:lnSpc>
                <a:spcPts val="17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			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在中国，每三个智能手机中就有一个安装了今日头条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		</a:t>
            </a:r>
            <a:r>
              <a:rPr lang="en-US" altLang="zh-CN" sz="1594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人均日使用时间</a:t>
            </a:r>
          </a:p>
          <a:p>
            <a:pPr>
              <a:lnSpc>
                <a:spcPts val="38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	</a:t>
            </a:r>
            <a:r>
              <a:rPr lang="en-US" altLang="zh-CN" sz="14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超过</a:t>
            </a:r>
            <a:r>
              <a:rPr lang="en-US" altLang="zh-CN" sz="2795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47分</a:t>
            </a:r>
            <a:r>
              <a:rPr lang="en-US" altLang="zh-CN" sz="3204" b="1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钟</a:t>
            </a:r>
          </a:p>
          <a:p>
            <a:pPr>
              <a:lnSpc>
                <a:spcPts val="12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在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所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有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A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P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P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仅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次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于</a:t>
            </a:r>
          </a:p>
          <a:p>
            <a:pPr>
              <a:lnSpc>
                <a:spcPts val="700"/>
              </a:lnSpc>
              <a:tabLst>
                <a:tab pos="25400" algn="l"/>
                <a:tab pos="38100" algn="l"/>
                <a:tab pos="101600" algn="l"/>
                <a:tab pos="2832100" algn="l"/>
                <a:tab pos="2844800" algn="l"/>
                <a:tab pos="3136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微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信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开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心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消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消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乐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270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单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683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省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096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最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8509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高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0922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月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3335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活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5748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达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816100" y="1435100"/>
            <a:ext cx="63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9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2032000" y="1435100"/>
            <a:ext cx="63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0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2260600" y="1435100"/>
            <a:ext cx="63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微软雅黑" pitchFamily="18" charset="0"/>
                <a:cs typeface="微软雅黑" pitchFamily="18" charset="0"/>
              </a:rPr>
              <a:t>0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2476500" y="1460500"/>
            <a:ext cx="1016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万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9500" y="25781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超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193800" y="2438400"/>
            <a:ext cx="1028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700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万次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收藏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146300" y="16637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超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260600" y="1524000"/>
            <a:ext cx="1257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500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万次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站外分享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0" y="16637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超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575300" y="1524000"/>
            <a:ext cx="1028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350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万次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顶踩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934200" y="25781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超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048500" y="2438400"/>
            <a:ext cx="1028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100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万条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评论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7645400" y="40005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超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759700" y="3873500"/>
            <a:ext cx="1257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200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万次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兴趣表达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730500" y="3581400"/>
            <a:ext cx="33528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977900" algn="l"/>
              </a:tabLst>
            </a:pPr>
            <a:r>
              <a:rPr lang="en-US" altLang="zh-CN" sz="2795" b="1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超过2700万日活用户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977900" algn="l"/>
              </a:tabLst>
            </a:pPr>
            <a:r>
              <a:rPr lang="en-US" altLang="zh-CN" dirty="0" smtClean="0"/>
              <a:t>	</a:t>
            </a:r>
            <a:r>
              <a:rPr lang="en-US" altLang="zh-CN" sz="2795" b="1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每天产生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82600" y="4000500"/>
            <a:ext cx="114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近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96900" y="3873500"/>
            <a:ext cx="749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15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4</a:t>
            </a:r>
            <a:r>
              <a:rPr lang="en-US" altLang="zh-CN" sz="15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亿篇</a:t>
            </a:r>
            <a:r>
              <a:rPr lang="en-US" altLang="zh-CN" sz="9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阅读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378700" y="4838700"/>
            <a:ext cx="16129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9398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>
              <a:lnSpc>
                <a:spcPts val="900"/>
              </a:lnSpc>
              <a:tabLst>
                <a:tab pos="9398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说明：该数据统计时间为2015年8月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68300" y="469900"/>
            <a:ext cx="36830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今日头条用户活跃度高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0" y="48387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054100" y="2159000"/>
            <a:ext cx="1600200" cy="157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新闻移动化趋势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营销合作案例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32200" y="2159000"/>
            <a:ext cx="18288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今日头条平台介绍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品牌推广案例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769100" y="2108200"/>
            <a:ext cx="1371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常规营销方式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19100" y="635000"/>
            <a:ext cx="12446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30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Content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469900"/>
            <a:ext cx="51562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今日头条男女均衡用户生态平衡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378700" y="4953000"/>
            <a:ext cx="16129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说明：该数据统计时间为2015年8月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984500" y="3048000"/>
            <a:ext cx="16256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25400" algn="l"/>
              </a:tabLst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55%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1E4E79"/>
                </a:solidFill>
                <a:latin typeface="微软雅黑" pitchFamily="18" charset="0"/>
                <a:cs typeface="微软雅黑" pitchFamily="18" charset="0"/>
              </a:rPr>
              <a:t>男性用户占比：55%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876800" y="3048000"/>
            <a:ext cx="16002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11049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45%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1104900" algn="l"/>
              </a:tabLst>
            </a:pPr>
            <a:r>
              <a:rPr lang="en-US" altLang="zh-CN" sz="1405" dirty="0" smtClean="0">
                <a:solidFill>
                  <a:srgbClr val="1E4E79"/>
                </a:solidFill>
                <a:latin typeface="微软雅黑" pitchFamily="18" charset="0"/>
                <a:cs typeface="微软雅黑" pitchFamily="18" charset="0"/>
              </a:rPr>
              <a:t>女性用户占比：45%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0" y="3073400"/>
            <a:ext cx="2908300" cy="208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1282700" algn="l"/>
              </a:tabLst>
            </a:pPr>
            <a:r>
              <a:rPr lang="en-US" altLang="zh-CN" sz="15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具备</a:t>
            </a:r>
            <a:r>
              <a:rPr lang="en-US" altLang="zh-CN" sz="24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成熟</a:t>
            </a:r>
            <a:r>
              <a:rPr lang="en-US" altLang="zh-CN" sz="15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消费能力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12827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说明：该数据统计时间为2015年1月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746500" y="2959100"/>
            <a:ext cx="2921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76%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533400"/>
            <a:ext cx="67310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1155700" algn="l"/>
                <a:tab pos="1854200" algn="l"/>
                <a:tab pos="4762500" algn="l"/>
              </a:tabLst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今日头条核心用户为青壮年社会中坚力量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155700" algn="l"/>
                <a:tab pos="1854200" algn="l"/>
                <a:tab pos="4762500" algn="l"/>
              </a:tabLst>
            </a:pPr>
            <a:r>
              <a:rPr lang="en-US" altLang="zh-CN" dirty="0" smtClean="0"/>
              <a:t>		</a:t>
            </a:r>
            <a:r>
              <a:rPr lang="en-US" altLang="zh-CN" sz="159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13%</a:t>
            </a:r>
          </a:p>
          <a:p>
            <a:pPr>
              <a:lnSpc>
                <a:spcPts val="2200"/>
              </a:lnSpc>
              <a:tabLst>
                <a:tab pos="1155700" algn="l"/>
                <a:tab pos="1854200" algn="l"/>
                <a:tab pos="47625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11%</a:t>
            </a:r>
          </a:p>
          <a:p>
            <a:pPr>
              <a:lnSpc>
                <a:spcPts val="3200"/>
              </a:lnSpc>
              <a:tabLst>
                <a:tab pos="1155700" algn="l"/>
                <a:tab pos="1854200" algn="l"/>
                <a:tab pos="47625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24-40岁</a:t>
            </a:r>
            <a:r>
              <a:rPr lang="en-US" altLang="zh-CN" sz="15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用户居多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153400" y="4089400"/>
            <a:ext cx="1270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8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台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216900" y="4013200"/>
            <a:ext cx="1270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8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湾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972300" y="4711700"/>
            <a:ext cx="20193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4064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海南</a:t>
            </a:r>
          </a:p>
          <a:p>
            <a:pPr>
              <a:lnSpc>
                <a:spcPts val="19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说明：该数据统计时间为2015年8月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482600"/>
            <a:ext cx="83566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8051800" algn="l"/>
              </a:tabLst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今日头条TOP用户量地区消费需求大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80518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黑龙江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366000" y="1790700"/>
            <a:ext cx="13462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9398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吉林</a:t>
            </a:r>
          </a:p>
          <a:p>
            <a:pPr>
              <a:lnSpc>
                <a:spcPts val="2300"/>
              </a:lnSpc>
              <a:tabLst>
                <a:tab pos="939800" algn="l"/>
              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ADD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TITLE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128000" y="20320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辽宁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505700" y="25146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河北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721600" y="32385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安徽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7175500" y="33274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湖北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124700" y="3721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湖南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391400" y="3619500"/>
            <a:ext cx="393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江西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1905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广东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6921500" y="4102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广西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8216900" y="32385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上海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315200" y="29972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河南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7200900" y="26924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山西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6565900" y="2235200"/>
            <a:ext cx="3048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内蒙古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6845300" y="29718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陕西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654800" y="2578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宁夏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676900" y="2197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甘肃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613400" y="26924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青海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6413500" y="3340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四川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6642100" y="38227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贵州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6045200" y="3975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云南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4864100" y="30861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西藏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4813300" y="19685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新疆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7899400" y="3022600"/>
            <a:ext cx="203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江苏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7874000" y="3517900"/>
            <a:ext cx="317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浙江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1143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福建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7747000" y="2413000"/>
            <a:ext cx="241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北京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381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山东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36830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今日头条深受用户信赖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019800" y="4953000"/>
            <a:ext cx="30099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说明：数据来源于2015年上半年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中国移动互联网行业发展分析报告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81000" y="1104900"/>
            <a:ext cx="6553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尽管腾讯新闻月度覆盖率领跑移动新闻市场，但今日头条在用户使用总时长方面已与其相差无几。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用户平均每日使用今日头条的时长已经是腾讯新闻的两倍。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870700" y="2438400"/>
            <a:ext cx="9144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今日头条公司</a:t>
            </a:r>
          </a:p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8月数据为：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870700" y="2794000"/>
            <a:ext cx="927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b="1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超过47分钟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91100" y="2438400"/>
            <a:ext cx="3302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8.0%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5.5%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336800" y="2451100"/>
            <a:ext cx="5080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15.30%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254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15.70%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933700" y="2895600"/>
            <a:ext cx="457200" cy="107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6.70%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-7.20%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759200" y="2438400"/>
            <a:ext cx="762000" cy="195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152400" algn="l"/>
              </a:tabLst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用户覆盖率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52400" algn="l"/>
              </a:tabLst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用户活跃率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152400" algn="l"/>
              </a:tabLst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覆盖增长率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52400" algn="l"/>
              </a:tabLst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活跃增长率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5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使用率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689600" y="3365500"/>
            <a:ext cx="3276600" cy="177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228600" algn="l"/>
                <a:tab pos="698500" algn="l"/>
                <a:tab pos="17780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25.40%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228600" algn="l"/>
                <a:tab pos="698500" algn="l"/>
                <a:tab pos="1778000" algn="l"/>
              </a:tabLst>
            </a:pPr>
            <a:r>
              <a:rPr lang="en-US" altLang="zh-CN" dirty="0" smtClean="0"/>
              <a:t>	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36.10%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228600" algn="l"/>
                <a:tab pos="698500" algn="l"/>
                <a:tab pos="1778000" algn="l"/>
              </a:tabLst>
            </a:pPr>
            <a:r>
              <a:rPr lang="en-US" altLang="zh-CN" dirty="0" smtClean="0"/>
              <a:t>		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68.90%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228600" algn="l"/>
                <a:tab pos="698500" algn="l"/>
                <a:tab pos="17780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说明：数据来源于</a:t>
            </a:r>
            <a:r>
              <a:rPr lang="en-US" altLang="zh-CN" sz="8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2015年5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月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TalkingData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新闻资讯移动应用行业数据报告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6200" y="4203700"/>
            <a:ext cx="15494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0668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43.70%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10668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增长率统计时间：</a:t>
            </a:r>
            <a:r>
              <a:rPr lang="en-US" altLang="zh-CN" sz="8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2014.5-2015.5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68300" y="508000"/>
            <a:ext cx="8394700" cy="148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今日头条深受用户信赖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从各项指标来看，新闻资讯</a:t>
            </a:r>
            <a:r>
              <a:rPr lang="en-US" altLang="zh-CN" sz="1200" dirty="0" smtClean="0">
                <a:solidFill>
                  <a:srgbClr val="595656"/>
                </a:solidFill>
                <a:latin typeface="Times New Roman" pitchFamily="18" charset="0"/>
                <a:cs typeface="Times New Roman" pitchFamily="18" charset="0"/>
              </a:rPr>
              <a:t>APP</a:t>
            </a: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领域，今日头条目前稳居第二。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而今日头条在覆盖增长率、活跃增长率及用户覆盖率方面均高于腾讯新闻，呈现出高用户黏性的同时，也从侧面反映出今日头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1200" dirty="0" smtClean="0">
                <a:solidFill>
                  <a:srgbClr val="595656"/>
                </a:solidFill>
                <a:latin typeface="微软雅黑" pitchFamily="18" charset="0"/>
                <a:cs typeface="微软雅黑" pitchFamily="18" charset="0"/>
              </a:rPr>
              <a:t>条正逐渐被更多的用户所认可。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469900"/>
            <a:ext cx="29464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今日头条长期占据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914400"/>
            <a:ext cx="40513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苹果应用商店新闻类榜首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42900" y="1803400"/>
            <a:ext cx="2882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今日头条自2012年8月推出第一个版本后，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即迅速获得市场认可，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42900" y="2336800"/>
            <a:ext cx="2590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并长期占据苹果应用商店新闻类榜首。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42900" y="2616200"/>
            <a:ext cx="3352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是国内移动互联网领域成长最快的产品服务之一。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469900"/>
            <a:ext cx="36830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今日头条深得行业认可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610100" y="1308100"/>
            <a:ext cx="2489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2014中国互联网创新产品杰出贡献奖</a:t>
            </a:r>
          </a:p>
          <a:p>
            <a:pPr>
              <a:lnSpc>
                <a:spcPts val="1100"/>
              </a:lnSpc>
              <a:tabLst>
                <a:tab pos="7112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主办方与颁发单位：极客公园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556000" y="4279900"/>
            <a:ext cx="18796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4064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2014中国年度创新成长企业</a:t>
            </a:r>
          </a:p>
          <a:p>
            <a:pPr>
              <a:lnSpc>
                <a:spcPts val="11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主办方与颁发单位：创业邦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006600" y="1308100"/>
            <a:ext cx="2298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6985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2013中国年度创新成长企业100强</a:t>
            </a:r>
          </a:p>
          <a:p>
            <a:pPr>
              <a:lnSpc>
                <a:spcPts val="1100"/>
              </a:lnSpc>
              <a:tabLst>
                <a:tab pos="6985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主办方与颁发单位：创业邦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362700" y="4279900"/>
            <a:ext cx="20320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4064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2015艾瑞金瑞奖最佳影响力奖</a:t>
            </a:r>
          </a:p>
          <a:p>
            <a:pPr>
              <a:lnSpc>
                <a:spcPts val="11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主办方与颁发单位：艾瑞集团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244600" y="4279900"/>
            <a:ext cx="1562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165100" algn="l"/>
              </a:tabLst>
            </a:pPr>
            <a:r>
              <a:rPr lang="en-US" altLang="zh-CN" sz="12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2013年度新创产品奖项</a:t>
            </a:r>
          </a:p>
          <a:p>
            <a:pPr>
              <a:lnSpc>
                <a:spcPts val="1100"/>
              </a:lnSpc>
              <a:tabLst>
                <a:tab pos="1651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主办方与颁发单位：钛媒体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69977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今日头条在移动营销领域开拓多个”第一”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810000" y="3111500"/>
            <a:ext cx="14986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700"/>
              </a:lnSpc>
              <a:tabLst/>
            </a:pPr>
            <a:r>
              <a:rPr lang="en-US" altLang="zh-CN" sz="7200" dirty="0" smtClean="0">
                <a:solidFill>
                  <a:srgbClr val="FFFFFF"/>
                </a:solidFill>
                <a:latin typeface="Impact" pitchFamily="18" charset="0"/>
                <a:cs typeface="Impact" pitchFamily="18" charset="0"/>
              </a:rPr>
              <a:t>NO.1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73100" y="4165600"/>
            <a:ext cx="1066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推出可点击开屏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790700" y="2984500"/>
            <a:ext cx="9144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推出动态开屏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882900" y="1524000"/>
            <a:ext cx="8001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dirty="0" smtClean="0">
                <a:solidFill>
                  <a:srgbClr val="000000"/>
                </a:solidFill>
                <a:latin typeface="Impact" pitchFamily="18" charset="0"/>
                <a:cs typeface="Impact" pitchFamily="18" charset="0"/>
              </a:rPr>
              <a:t>CPM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全面CPM化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114800" y="1841500"/>
            <a:ext cx="9144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全面支持监测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422900" y="2159000"/>
            <a:ext cx="1066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支持程序化购买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553200" y="3035300"/>
            <a:ext cx="23368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368300" algn="l"/>
                <a:tab pos="749300" algn="l"/>
              </a:tabLst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推出有效曝光概念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368300" algn="l"/>
                <a:tab pos="7493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推出各种创新工具</a:t>
            </a:r>
          </a:p>
          <a:p>
            <a:pPr>
              <a:lnSpc>
                <a:spcPts val="1400"/>
              </a:lnSpc>
              <a:tabLst>
                <a:tab pos="368300" algn="l"/>
                <a:tab pos="7493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动态创意、智能托管、建站等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013200" y="4038600"/>
            <a:ext cx="11176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今日头条是第一个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771900" y="3644900"/>
            <a:ext cx="558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环境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特征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825500" y="2781300"/>
            <a:ext cx="5588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88900" algn="l"/>
              </a:tabLst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特征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兴趣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职业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年龄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性别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机型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行为</a:t>
            </a:r>
          </a:p>
          <a:p>
            <a:pPr>
              <a:lnSpc>
                <a:spcPts val="9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457700" y="3619500"/>
            <a:ext cx="4572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位置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时间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网络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天气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96200" y="2667000"/>
            <a:ext cx="8636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特征</a:t>
            </a:r>
          </a:p>
          <a:p>
            <a:pPr>
              <a:lnSpc>
                <a:spcPts val="1900"/>
              </a:lnSpc>
              <a:tabLst>
                <a:tab pos="25400" algn="l"/>
              </a:tabLst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主关键词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兴趣标签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热度数值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文章时效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文章质量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文章来源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8300" y="469900"/>
            <a:ext cx="6261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今日头条是连接用户与资源的最佳平台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03700" y="2349500"/>
            <a:ext cx="1828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常规营销方式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0" y="48387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013200" y="2298700"/>
            <a:ext cx="21336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新闻移动化趋势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55600"/>
            <a:ext cx="5715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强烈的视觉冲击力，瞬间捕获注意力，品牌信息充分曝光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333500" y="4635500"/>
            <a:ext cx="1955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静态开屏（不可点击、可点击）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740400" y="4648200"/>
            <a:ext cx="1955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动态开屏（不可点击、可点击）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80300" y="838200"/>
            <a:ext cx="8001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可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地域定向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26300" y="4229100"/>
            <a:ext cx="673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5050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5050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355600"/>
            <a:ext cx="48006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信息流原生广告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EFF5FC"/>
                </a:solidFill>
                <a:latin typeface="微软雅黑" pitchFamily="18" charset="0"/>
                <a:cs typeface="微软雅黑" pitchFamily="18" charset="0"/>
              </a:rPr>
              <a:t>近似内容资讯的方式，友好精准的传递品牌信息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63600" y="4660900"/>
            <a:ext cx="69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信息流小图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972300" y="1155700"/>
            <a:ext cx="1333500" cy="330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sz="1055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多维度定向投放方式：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性别定向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年龄定向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兴趣定向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职业定向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作息时间定向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地域定向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天气定向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15900" algn="l"/>
                <a:tab pos="2921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关键词定向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781300" y="4660900"/>
            <a:ext cx="1028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信息流大图/组图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851400" y="4660900"/>
            <a:ext cx="12192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视+信息流视频广告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457200"/>
            <a:ext cx="6337300" cy="354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详情页广告</a:t>
            </a:r>
          </a:p>
          <a:p>
            <a:pPr>
              <a:lnSpc>
                <a:spcPts val="21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sz="1800" dirty="0" smtClean="0">
                <a:solidFill>
                  <a:srgbClr val="EFF5FC"/>
                </a:solidFill>
                <a:latin typeface="微软雅黑" pitchFamily="18" charset="0"/>
                <a:cs typeface="微软雅黑" pitchFamily="18" charset="0"/>
              </a:rPr>
              <a:t>全面覆盖用户关注，借势关联内容强调品牌传播理念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</a:t>
            </a:r>
            <a:r>
              <a:rPr lang="en-US" altLang="zh-CN" sz="1055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定向投放方式：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	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关键词定向</a:t>
            </a:r>
          </a:p>
          <a:p>
            <a:pPr>
              <a:lnSpc>
                <a:spcPts val="16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基于文章语义提取的文章</a:t>
            </a:r>
          </a:p>
          <a:p>
            <a:pPr>
              <a:lnSpc>
                <a:spcPts val="9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特征词定向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文章来源定向</a:t>
            </a:r>
          </a:p>
          <a:p>
            <a:pPr>
              <a:lnSpc>
                <a:spcPts val="15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对某个头条号文章定向投放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</a:t>
            </a:r>
            <a:r>
              <a:rPr lang="en-US" altLang="zh-CN" sz="1055" b="1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即将上线定向方式：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		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人群定向</a:t>
            </a:r>
          </a:p>
          <a:p>
            <a:pPr>
              <a:lnSpc>
                <a:spcPts val="2700"/>
              </a:lnSpc>
              <a:tabLst>
                <a:tab pos="5118100" algn="l"/>
                <a:tab pos="5143500" algn="l"/>
                <a:tab pos="5156200" algn="l"/>
                <a:tab pos="5194300" algn="l"/>
                <a:tab pos="5245100" algn="l"/>
                <a:tab pos="53086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19200" y="4660900"/>
            <a:ext cx="2794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图片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136900" y="4660900"/>
            <a:ext cx="11176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图片（应用下载）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55600"/>
            <a:ext cx="4114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创意互动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全面释放移动端优势，快速拉近用户距离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01700" y="4610100"/>
            <a:ext cx="69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可奖品激励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755900" y="4610100"/>
            <a:ext cx="69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可畅所欲言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940300" y="4610100"/>
            <a:ext cx="69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可传照分享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756400" y="4610100"/>
            <a:ext cx="11176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活动专区入口展示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355600"/>
            <a:ext cx="6172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头条号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今日头条自有内容发声平台，四类合作形式助力品牌软性公关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603500" y="3848100"/>
            <a:ext cx="2540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50800" algn="l"/>
              </a:tabLst>
            </a:pPr>
            <a:r>
              <a:rPr lang="en-US" altLang="zh-CN" sz="694" dirty="0" smtClean="0">
                <a:solidFill>
                  <a:srgbClr val="2F5496"/>
                </a:solidFill>
                <a:latin typeface="微软雅黑" pitchFamily="18" charset="0"/>
                <a:cs typeface="微软雅黑" pitchFamily="18" charset="0"/>
              </a:rPr>
              <a:t>个性化</a:t>
            </a:r>
          </a:p>
          <a:p>
            <a:pPr>
              <a:lnSpc>
                <a:spcPts val="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694" dirty="0" smtClean="0">
                <a:solidFill>
                  <a:srgbClr val="2F5496"/>
                </a:solidFill>
                <a:latin typeface="微软雅黑" pitchFamily="18" charset="0"/>
                <a:cs typeface="微软雅黑" pitchFamily="18" charset="0"/>
              </a:rPr>
              <a:t>通道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71500" y="4140200"/>
            <a:ext cx="254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2F5496"/>
                </a:solidFill>
                <a:latin typeface="微软雅黑" pitchFamily="18" charset="0"/>
                <a:cs typeface="微软雅黑" pitchFamily="18" charset="0"/>
              </a:rPr>
              <a:t>自媒体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066800" y="37719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2F5496"/>
                </a:solidFill>
                <a:latin typeface="微软雅黑" pitchFamily="18" charset="0"/>
                <a:cs typeface="微软雅黑" pitchFamily="18" charset="0"/>
              </a:rPr>
              <a:t>入驻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060700" y="4203700"/>
            <a:ext cx="3429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2F5496"/>
                </a:solidFill>
                <a:latin typeface="微软雅黑" pitchFamily="18" charset="0"/>
                <a:cs typeface="微软雅黑" pitchFamily="18" charset="0"/>
              </a:rPr>
              <a:t>海量读者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95300" y="2413000"/>
            <a:ext cx="18542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054100" algn="l"/>
              </a:tabLst>
            </a:pPr>
            <a:r>
              <a:rPr lang="en-US" altLang="zh-CN" sz="994" dirty="0" smtClean="0">
                <a:solidFill>
                  <a:srgbClr val="A5A5A5"/>
                </a:solidFill>
                <a:latin typeface="微软雅黑" pitchFamily="18" charset="0"/>
                <a:cs typeface="微软雅黑" pitchFamily="18" charset="0"/>
              </a:rPr>
              <a:t>博客：编辑推荐—&gt;流量</a:t>
            </a:r>
          </a:p>
          <a:p>
            <a:pPr>
              <a:lnSpc>
                <a:spcPts val="1700"/>
              </a:lnSpc>
              <a:tabLst>
                <a:tab pos="1054100" algn="l"/>
              </a:tabLst>
            </a:pPr>
            <a:r>
              <a:rPr lang="en-US" altLang="zh-CN" sz="994" dirty="0" smtClean="0">
                <a:solidFill>
                  <a:srgbClr val="A5A5A5"/>
                </a:solidFill>
                <a:latin typeface="微软雅黑" pitchFamily="18" charset="0"/>
                <a:cs typeface="微软雅黑" pitchFamily="18" charset="0"/>
              </a:rPr>
              <a:t>微博：求关注—&gt;流量</a:t>
            </a:r>
          </a:p>
          <a:p>
            <a:pPr>
              <a:lnSpc>
                <a:spcPts val="1700"/>
              </a:lnSpc>
              <a:tabLst>
                <a:tab pos="1054100" algn="l"/>
              </a:tabLst>
            </a:pPr>
            <a:r>
              <a:rPr lang="en-US" altLang="zh-CN" sz="994" dirty="0" smtClean="0">
                <a:solidFill>
                  <a:srgbClr val="A5A5A5"/>
                </a:solidFill>
                <a:latin typeface="微软雅黑" pitchFamily="18" charset="0"/>
                <a:cs typeface="微软雅黑" pitchFamily="18" charset="0"/>
              </a:rPr>
              <a:t>微信：求加粉—&gt;流量</a:t>
            </a:r>
          </a:p>
          <a:p>
            <a:pPr>
              <a:lnSpc>
                <a:spcPts val="1700"/>
              </a:lnSpc>
              <a:tabLst>
                <a:tab pos="1054100" algn="l"/>
              </a:tabLst>
            </a:pPr>
            <a:r>
              <a:rPr lang="en-US" altLang="zh-CN" sz="994" dirty="0" smtClean="0">
                <a:solidFill>
                  <a:srgbClr val="A5A5A5"/>
                </a:solidFill>
                <a:latin typeface="微软雅黑" pitchFamily="18" charset="0"/>
                <a:cs typeface="微软雅黑" pitchFamily="18" charset="0"/>
              </a:rPr>
              <a:t>头条号：机器智能推荐—&gt;流量</a:t>
            </a:r>
          </a:p>
          <a:p>
            <a:pPr>
              <a:lnSpc>
                <a:spcPts val="2000"/>
              </a:lnSpc>
              <a:tabLst>
                <a:tab pos="10541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A5A5A5"/>
                </a:solidFill>
                <a:latin typeface="微软雅黑" pitchFamily="18" charset="0"/>
                <a:cs typeface="微软雅黑" pitchFamily="18" charset="0"/>
              </a:rPr>
              <a:t>头条号运作模式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31800" y="1371600"/>
            <a:ext cx="23114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254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1、品牌发布公关稿件、传递品牌资讯</a:t>
            </a:r>
          </a:p>
          <a:p>
            <a:pPr>
              <a:lnSpc>
                <a:spcPts val="1900"/>
              </a:lnSpc>
              <a:tabLst>
                <a:tab pos="254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2、KOL头条号定制撰稿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头条号获取阅读&amp;粉丝更容易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714500" y="4610100"/>
            <a:ext cx="55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内容营销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800600" y="4610100"/>
            <a:ext cx="55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活动参与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493000" y="4610100"/>
            <a:ext cx="55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广告曝光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987800" y="1473200"/>
            <a:ext cx="20320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254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3、KOL头条号参与品牌主题活动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28类头条号资源覆盖广泛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114800" y="2374900"/>
            <a:ext cx="241300" cy="133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新闻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电影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娱乐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汽车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视频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232400" y="3822700"/>
            <a:ext cx="241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搞笑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673600" y="2374900"/>
            <a:ext cx="241300" cy="133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科技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健康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时尚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财经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摄影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778500" y="2349500"/>
            <a:ext cx="2413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体育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育儿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情感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文化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科学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4114800" y="3835400"/>
            <a:ext cx="2413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星座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广电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4673600" y="3835400"/>
            <a:ext cx="2667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5400" algn="l"/>
              </a:tabLst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漫画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政务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778500" y="3822700"/>
            <a:ext cx="241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故事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232400" y="2362200"/>
            <a:ext cx="241300" cy="134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美食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旅游</a:t>
            </a:r>
          </a:p>
          <a:p>
            <a:pPr>
              <a:lnSpc>
                <a:spcPts val="22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教育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历史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数码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5499100" y="4152900"/>
            <a:ext cx="2667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…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4" dirty="0" smtClean="0">
                <a:solidFill>
                  <a:srgbClr val="A6A6A6"/>
                </a:solidFill>
                <a:latin typeface="微软雅黑" pitchFamily="18" charset="0"/>
                <a:cs typeface="微软雅黑" pitchFamily="18" charset="0"/>
              </a:rPr>
              <a:t>….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7454900" y="3860800"/>
            <a:ext cx="4318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详情页广告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6540500" y="1473200"/>
            <a:ext cx="21717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4、头条号详情页广告曝光品牌信息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/>
            </a:pPr>
            <a:r>
              <a:rPr lang="en-US" altLang="zh-CN" sz="1105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通过内容属性强调品牌传播理念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84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880100" y="4737100"/>
            <a:ext cx="1371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话题，从而提升话题活跃度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42900" y="304800"/>
            <a:ext cx="4114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话题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今日头条用户发声平台，热门话题集散地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035300" y="1244600"/>
            <a:ext cx="2374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用户无门槛参与，产生大量UGC内容</a:t>
            </a:r>
          </a:p>
          <a:p>
            <a:pPr>
              <a:lnSpc>
                <a:spcPts val="1300"/>
              </a:lnSpc>
              <a:tabLst>
                <a:tab pos="635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用户与品牌，用户与用户间的自由互动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8000" y="1346200"/>
            <a:ext cx="19558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381000" algn="l"/>
              </a:tabLst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围绕品牌或者产品展开话题讨论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381000" algn="l"/>
              </a:tabLst>
            </a:pPr>
            <a:r>
              <a:rPr lang="en-US" altLang="zh-CN" dirty="0" smtClean="0"/>
              <a:t>	</a:t>
            </a:r>
            <a:r>
              <a:rPr lang="en-US" altLang="zh-CN" sz="1105" b="1" dirty="0" smtClean="0">
                <a:solidFill>
                  <a:srgbClr val="7030A0"/>
                </a:solidFill>
                <a:latin typeface="微软雅黑" pitchFamily="18" charset="0"/>
                <a:cs typeface="微软雅黑" pitchFamily="18" charset="0"/>
              </a:rPr>
              <a:t>品牌可定制话题：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9300" y="2044700"/>
            <a:ext cx="13970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7030A0"/>
                </a:solidFill>
                <a:latin typeface="微软雅黑" pitchFamily="18" charset="0"/>
                <a:cs typeface="微软雅黑" pitchFamily="18" charset="0"/>
              </a:rPr>
              <a:t>1、品牌/产品话题讨论</a:t>
            </a:r>
          </a:p>
          <a:p>
            <a:pPr>
              <a:lnSpc>
                <a:spcPts val="1500"/>
              </a:lnSpc>
              <a:tabLst/>
            </a:pPr>
            <a:r>
              <a:rPr lang="en-US" altLang="zh-CN" sz="1105" dirty="0" smtClean="0">
                <a:solidFill>
                  <a:srgbClr val="7030A0"/>
                </a:solidFill>
                <a:latin typeface="微软雅黑" pitchFamily="18" charset="0"/>
                <a:cs typeface="微软雅黑" pitchFamily="18" charset="0"/>
              </a:rPr>
              <a:t>2、品牌/产品主题活动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880100" y="1346200"/>
            <a:ext cx="20701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多个话题入口，广聚用户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33400" algn="l"/>
              </a:tabLst>
            </a:pPr>
            <a:r>
              <a:rPr lang="en-US" altLang="zh-CN" sz="9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1、“话题”版块话题列表：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956300" y="2120900"/>
            <a:ext cx="25400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我围观的话题</a:t>
            </a:r>
          </a:p>
          <a:p>
            <a:pPr>
              <a:lnSpc>
                <a:spcPts val="1900"/>
              </a:lnSpc>
              <a:tabLst/>
            </a:pPr>
            <a:r>
              <a:rPr lang="en-US" altLang="zh-CN" sz="1105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可能感兴趣的话题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（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系统根据阅读兴趣推荐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）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711700" y="2070100"/>
            <a:ext cx="304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评论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378200" y="2070100"/>
            <a:ext cx="1155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/>
            </a:pPr>
            <a:r>
              <a:rPr lang="en-US" altLang="zh-CN" sz="12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发帖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2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分享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点赞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943600" y="2628900"/>
            <a:ext cx="1587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更多话题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（丰富的话题分类）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6108700" y="2895600"/>
            <a:ext cx="228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热门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体育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591300" y="2895600"/>
            <a:ext cx="228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特色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影视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086600" y="2895600"/>
            <a:ext cx="228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娱乐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科技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7569200" y="2895600"/>
            <a:ext cx="228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生活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财经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8051800" y="2895600"/>
            <a:ext cx="228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交友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汽车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5892800" y="3403600"/>
            <a:ext cx="1892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2159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杂谈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215900" algn="l"/>
              </a:tabLst>
            </a:pPr>
            <a:r>
              <a:rPr lang="en-US" altLang="zh-CN" sz="900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2、相关文章底部相匹配的推荐话题：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55600" y="4622800"/>
            <a:ext cx="2286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感兴趣用户可围观话题，对品牌形成持续关注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019300" y="3975100"/>
            <a:ext cx="381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00B0F0"/>
                </a:solidFill>
                <a:latin typeface="微软雅黑" pitchFamily="18" charset="0"/>
                <a:cs typeface="微软雅黑" pitchFamily="18" charset="0"/>
              </a:rPr>
              <a:t>+围观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6019800" y="3924300"/>
            <a:ext cx="1879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469900" algn="l"/>
              </a:tabLst>
            </a:pPr>
            <a:r>
              <a:rPr lang="en-US" altLang="zh-CN" sz="900" dirty="0" smtClean="0">
                <a:solidFill>
                  <a:srgbClr val="0070C0"/>
                </a:solidFill>
                <a:latin typeface="微软雅黑" pitchFamily="18" charset="0"/>
                <a:cs typeface="微软雅黑" pitchFamily="18" charset="0"/>
              </a:rPr>
              <a:t>Zuk相关文章底部：</a:t>
            </a:r>
          </a:p>
          <a:p>
            <a:pPr>
              <a:lnSpc>
                <a:spcPts val="2000"/>
              </a:lnSpc>
              <a:tabLst>
                <a:tab pos="4699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70C0"/>
                </a:solidFill>
                <a:latin typeface="微软雅黑" pitchFamily="18" charset="0"/>
                <a:cs typeface="微软雅黑" pitchFamily="18" charset="0"/>
              </a:rPr>
              <a:t>关于zuk话题&gt;&gt;进入讨论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3175000" y="4610100"/>
            <a:ext cx="2057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9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用户间的传染性作用传播，促使话题引爆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5880100" y="4610100"/>
            <a:ext cx="2628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2438400" algn="l"/>
              </a:tabLst>
            </a:pPr>
            <a:r>
              <a:rPr lang="en-US" altLang="zh-CN" sz="900" dirty="0" smtClean="0">
                <a:solidFill>
                  <a:srgbClr val="EA0303"/>
                </a:solidFill>
                <a:latin typeface="微软雅黑" pitchFamily="18" charset="0"/>
                <a:cs typeface="微软雅黑" pitchFamily="18" charset="0"/>
              </a:rPr>
              <a:t>精准推荐用户感兴趣的话题，用户也可自主选择关注</a:t>
            </a:r>
          </a:p>
          <a:p>
            <a:pPr>
              <a:lnSpc>
                <a:spcPts val="1600"/>
              </a:lnSpc>
              <a:tabLst>
                <a:tab pos="2438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6400" y="1270000"/>
            <a:ext cx="5638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2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今日特卖平台特点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：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用户基数大、目标受众准、入口多覆盖广、转化快！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150100" y="1308100"/>
            <a:ext cx="1524000" cy="168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50800" algn="l"/>
                <a:tab pos="76200" algn="l"/>
                <a:tab pos="152400" algn="l"/>
                <a:tab pos="406400" algn="l"/>
              </a:tabLst>
            </a:pPr>
            <a:r>
              <a:rPr lang="en-US" altLang="zh-CN" sz="1200" dirty="0" smtClean="0">
                <a:solidFill>
                  <a:srgbClr val="BFBFBF"/>
                </a:solidFill>
                <a:latin typeface="微软雅黑" pitchFamily="18" charset="0"/>
                <a:cs typeface="微软雅黑" pitchFamily="18" charset="0"/>
              </a:rPr>
              <a:t>今日特卖基本合作策略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50800" algn="l"/>
                <a:tab pos="76200" algn="l"/>
                <a:tab pos="1524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大曝光引发兴趣</a:t>
            </a:r>
          </a:p>
          <a:p>
            <a:pPr>
              <a:lnSpc>
                <a:spcPts val="2000"/>
              </a:lnSpc>
              <a:tabLst>
                <a:tab pos="50800" algn="l"/>
                <a:tab pos="76200" algn="l"/>
                <a:tab pos="1524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805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信息流资源持续抓住用户注意力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50800" algn="l"/>
                <a:tab pos="76200" algn="l"/>
                <a:tab pos="152400" algn="l"/>
                <a:tab pos="406400" algn="l"/>
              </a:tabLst>
            </a:pPr>
            <a:r>
              <a:rPr lang="en-US" altLang="zh-CN" dirty="0" smtClean="0"/>
              <a:t>			</a:t>
            </a: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精准定向锁定TA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50800" algn="l"/>
                <a:tab pos="76200" algn="l"/>
                <a:tab pos="152400" algn="l"/>
                <a:tab pos="406400" algn="l"/>
              </a:tabLst>
            </a:pPr>
            <a:r>
              <a:rPr lang="en-US" altLang="zh-CN" dirty="0" smtClean="0"/>
              <a:t>				</a:t>
            </a:r>
            <a:r>
              <a:rPr lang="en-US" altLang="zh-CN" sz="805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找对的人说对的话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581900" y="3365500"/>
            <a:ext cx="7112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今日特卖</a:t>
            </a:r>
          </a:p>
          <a:p>
            <a:pPr>
              <a:lnSpc>
                <a:spcPts val="16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高速转化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便捷平台直接购买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355600"/>
            <a:ext cx="457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特卖促销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策略化传播引发关注，精准对话提升产品销量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44500" y="3873500"/>
            <a:ext cx="9398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90500" algn="l"/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知名品牌新品</a:t>
            </a:r>
          </a:p>
          <a:p>
            <a:pPr>
              <a:lnSpc>
                <a:spcPts val="1500"/>
              </a:lnSpc>
              <a:tabLst>
                <a:tab pos="190500" algn="l"/>
                <a:tab pos="2921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独家联合首发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190500" algn="l"/>
                <a:tab pos="292100" algn="l"/>
              </a:tabLst>
            </a:pPr>
            <a:r>
              <a:rPr lang="en-US" altLang="zh-CN" dirty="0" smtClean="0"/>
              <a:t>		</a:t>
            </a: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新品首发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057400" y="3873500"/>
            <a:ext cx="13081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90500" algn="l"/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紧俏爆品</a:t>
            </a:r>
          </a:p>
          <a:p>
            <a:pPr>
              <a:lnSpc>
                <a:spcPts val="1500"/>
              </a:lnSpc>
              <a:tabLst>
                <a:tab pos="190500" algn="l"/>
                <a:tab pos="4572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以阶梯价格限量发售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1905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限量抢购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683000" y="3797300"/>
            <a:ext cx="12573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4445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个护、百货、母婴试用</a:t>
            </a:r>
          </a:p>
          <a:p>
            <a:pPr>
              <a:lnSpc>
                <a:spcPts val="1500"/>
              </a:lnSpc>
              <a:tabLst>
                <a:tab pos="4445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手机家电数码配件</a:t>
            </a:r>
          </a:p>
          <a:p>
            <a:pPr>
              <a:lnSpc>
                <a:spcPts val="1500"/>
              </a:lnSpc>
              <a:tabLst>
                <a:tab pos="4445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公测发售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444500" algn="l"/>
              </a:tabLst>
            </a:pPr>
            <a:r>
              <a:rPr lang="en-US" altLang="zh-CN" dirty="0" smtClean="0"/>
              <a:t>	</a:t>
            </a: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试用/公测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372100" y="3721100"/>
            <a:ext cx="14351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77800" algn="l"/>
                <a:tab pos="190500" algn="l"/>
                <a:tab pos="342900" algn="l"/>
              </a:tabLst>
            </a:pPr>
            <a:r>
              <a:rPr lang="en-US" altLang="zh-CN" dirty="0" smtClean="0"/>
              <a:t>		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创新/新奇商品</a:t>
            </a:r>
          </a:p>
          <a:p>
            <a:pPr>
              <a:lnSpc>
                <a:spcPts val="1500"/>
              </a:lnSpc>
              <a:tabLst>
                <a:tab pos="177800" algn="l"/>
                <a:tab pos="190500" algn="l"/>
                <a:tab pos="3429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创意互动营销</a:t>
            </a:r>
          </a:p>
          <a:p>
            <a:pPr>
              <a:lnSpc>
                <a:spcPts val="1500"/>
              </a:lnSpc>
              <a:tabLst>
                <a:tab pos="177800" algn="l"/>
                <a:tab pos="190500" algn="l"/>
                <a:tab pos="342900" algn="l"/>
              </a:tabLst>
            </a:pPr>
            <a:r>
              <a:rPr lang="en-US" altLang="zh-CN" sz="994" dirty="0" smtClean="0">
                <a:solidFill>
                  <a:srgbClr val="7F7F7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9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自媒体内容炒作商品，</a:t>
            </a:r>
          </a:p>
          <a:p>
            <a:pPr>
              <a:lnSpc>
                <a:spcPts val="1500"/>
              </a:lnSpc>
              <a:tabLst>
                <a:tab pos="177800" algn="l"/>
                <a:tab pos="190500" algn="l"/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内嵌购买button促销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177800" algn="l"/>
                <a:tab pos="190500" algn="l"/>
                <a:tab pos="342900" algn="l"/>
              </a:tabLst>
            </a:pPr>
            <a:r>
              <a:rPr lang="en-US" altLang="zh-CN" dirty="0" smtClean="0"/>
              <a:t>			</a:t>
            </a: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导购促销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55600"/>
            <a:ext cx="4114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F4EFEB"/>
                </a:solidFill>
                <a:latin typeface="微软雅黑" pitchFamily="18" charset="0"/>
                <a:cs typeface="微软雅黑" pitchFamily="18" charset="0"/>
              </a:rPr>
              <a:t>大事件频道/专题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海量主题资讯一站式实现多纬度营养供给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346200" y="4610100"/>
            <a:ext cx="55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频道首页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086100" y="4610100"/>
            <a:ext cx="8382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频道固定入口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04100" y="4610100"/>
            <a:ext cx="69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专题展示页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397500" y="4610100"/>
            <a:ext cx="55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专题首页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1800" y="4546600"/>
            <a:ext cx="711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默认词：水果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489700" y="4508500"/>
            <a:ext cx="2146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兴趣不匹配的用户看到“默认词”素材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292100"/>
            <a:ext cx="5499100" cy="434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sz="14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最体现今日头条平台特性的广告产品</a:t>
            </a:r>
          </a:p>
          <a:p>
            <a:pPr>
              <a:lnSpc>
                <a:spcPts val="35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sz="30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动态创意广告产品</a:t>
            </a:r>
          </a:p>
          <a:p>
            <a:pPr>
              <a:lnSpc>
                <a:spcPts val="25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基于模板素材的个性化信息流原生广告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一个投放计划使用的固定素材模板中含有多个动态词语，动态词语结合用户内在属性和外在场景，</a:t>
            </a:r>
          </a:p>
          <a:p>
            <a:pPr>
              <a:lnSpc>
                <a:spcPts val="17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定向不同目标受众个性化展现。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		</a:t>
            </a: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喜欢苹果的用户，看到的素材示意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			</a:t>
            </a: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喜欢车厘子的用户，看到的素材示意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	</a:t>
            </a:r>
            <a:r>
              <a:rPr lang="en-US" altLang="zh-CN" sz="805" dirty="0" smtClean="0">
                <a:solidFill>
                  <a:srgbClr val="FF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创意模板：超爱吃{水果}，本来生活正在热爱哦！让你</a:t>
            </a:r>
          </a:p>
          <a:p>
            <a:pPr>
              <a:lnSpc>
                <a:spcPts val="14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任性吃。</a:t>
            </a:r>
          </a:p>
          <a:p>
            <a:pPr>
              <a:lnSpc>
                <a:spcPts val="1400"/>
              </a:lnSpc>
              <a:tabLst>
                <a:tab pos="38100" algn="l"/>
                <a:tab pos="63500" algn="l"/>
                <a:tab pos="431800" algn="l"/>
                <a:tab pos="3187700" algn="l"/>
              </a:tabLst>
            </a:pPr>
            <a:r>
              <a:rPr lang="en-US" altLang="zh-CN" dirty="0" smtClean="0"/>
              <a:t>		</a:t>
            </a:r>
            <a:r>
              <a:rPr lang="en-US" altLang="zh-CN" sz="805" dirty="0" smtClean="0">
                <a:solidFill>
                  <a:srgbClr val="FF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创意词包：苹果、车厘子、柚子、葡萄…</a:t>
            </a:r>
            <a:r>
              <a:rPr lang="en-US" altLang="zh-CN" sz="8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84200" y="3594100"/>
            <a:ext cx="6985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创意标题一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创意配图一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60400" y="3111500"/>
            <a:ext cx="533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组合一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727200" y="3594100"/>
            <a:ext cx="6985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创意标题二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创意配图二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816100" y="3111500"/>
            <a:ext cx="533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组合二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530600" y="3594100"/>
            <a:ext cx="6604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创意标题N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/>
            </a:pPr>
            <a:r>
              <a:rPr lang="en-US" altLang="zh-CN" sz="1105" dirty="0" smtClean="0">
                <a:solidFill>
                  <a:srgbClr val="3F3F3F"/>
                </a:solidFill>
                <a:latin typeface="微软雅黑" pitchFamily="18" charset="0"/>
                <a:cs typeface="微软雅黑" pitchFamily="18" charset="0"/>
              </a:rPr>
              <a:t>创意配图N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619500" y="3111500"/>
            <a:ext cx="495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组合N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819400" y="3733800"/>
            <a:ext cx="3937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4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953000" y="3276600"/>
            <a:ext cx="254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组合三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953000" y="3797300"/>
            <a:ext cx="254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组合四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953000" y="4267200"/>
            <a:ext cx="34798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                <a:tab pos="3365500" algn="l"/>
              </a:tabLst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组合五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33655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68300" y="241300"/>
            <a:ext cx="5969000" cy="274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1625600" algn="l"/>
                <a:tab pos="4584700" algn="l"/>
              </a:tabLst>
            </a:pPr>
            <a:r>
              <a:rPr lang="en-US" altLang="zh-CN" sz="1405" dirty="0" smtClean="0">
                <a:solidFill>
                  <a:srgbClr val="FF0000"/>
                </a:solidFill>
                <a:latin typeface="微软雅黑" pitchFamily="18" charset="0"/>
                <a:cs typeface="微软雅黑" pitchFamily="18" charset="0"/>
              </a:rPr>
              <a:t>最体现今日头条平台特性的广告产品</a:t>
            </a:r>
          </a:p>
          <a:p>
            <a:pPr>
              <a:lnSpc>
                <a:spcPts val="3500"/>
              </a:lnSpc>
              <a:tabLst>
                <a:tab pos="1625600" algn="l"/>
                <a:tab pos="4584700" algn="l"/>
              </a:tabLst>
            </a:pPr>
            <a:r>
              <a:rPr lang="en-US" altLang="zh-CN" sz="30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多创意广告产品</a:t>
            </a:r>
          </a:p>
          <a:p>
            <a:pPr>
              <a:lnSpc>
                <a:spcPts val="2500"/>
              </a:lnSpc>
              <a:tabLst>
                <a:tab pos="1625600" algn="l"/>
                <a:tab pos="4584700" algn="l"/>
              </a:tabLst>
            </a:pPr>
            <a:r>
              <a:rPr lang="en-US" altLang="zh-CN" sz="18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基于多图文素材的创意性信息流原生广告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625600" algn="l"/>
                <a:tab pos="4584700" algn="l"/>
              </a:tabLst>
            </a:pPr>
            <a:r>
              <a:rPr lang="en-US" altLang="zh-CN" sz="9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一个投放计划含有多套创意素材，创意素材结合用户内在属性和外在场景，定向不同目标受众个性化展现。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625600" algn="l"/>
                <a:tab pos="4584700" algn="l"/>
              </a:tabLst>
            </a:pPr>
            <a:r>
              <a:rPr lang="en-US" altLang="zh-CN" dirty="0" smtClean="0"/>
              <a:t>	</a:t>
            </a:r>
            <a:r>
              <a:rPr lang="en-US" altLang="zh-CN" sz="159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广告计划</a:t>
            </a:r>
          </a:p>
          <a:p>
            <a:pPr>
              <a:lnSpc>
                <a:spcPts val="1300"/>
              </a:lnSpc>
              <a:tabLst>
                <a:tab pos="1625600" algn="l"/>
                <a:tab pos="4584700" algn="l"/>
              </a:tabLst>
            </a:pPr>
            <a:r>
              <a:rPr lang="en-US" altLang="zh-CN" dirty="0" smtClean="0"/>
              <a:t>		</a:t>
            </a: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组合一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1625600" algn="l"/>
                <a:tab pos="4584700" algn="l"/>
              </a:tabLst>
            </a:pPr>
            <a:r>
              <a:rPr lang="en-US" altLang="zh-CN" dirty="0" smtClean="0"/>
              <a:t>		</a:t>
            </a: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组合二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0" y="48387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82600"/>
            <a:ext cx="47879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我国智能手机网民规模庞大，</a:t>
            </a:r>
          </a:p>
          <a:p>
            <a:pPr>
              <a:lnSpc>
                <a:spcPts val="34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使用手机上网时间长。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978400" y="2133600"/>
            <a:ext cx="32385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25400" algn="l"/>
              </a:tabLst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我国智能手机用户数量突破</a:t>
            </a:r>
          </a:p>
          <a:p>
            <a:pPr>
              <a:lnSpc>
                <a:spcPts val="3200"/>
              </a:lnSpc>
              <a:tabLst>
                <a:tab pos="25400" algn="l"/>
              </a:tabLst>
            </a:pPr>
            <a:r>
              <a:rPr lang="en-US" altLang="zh-CN" sz="27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5亿</a:t>
            </a:r>
          </a:p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数据来源：eMarketer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2014年12月统计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25400" algn="l"/>
              </a:tabLst>
            </a:pP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我国移动互联用户日均移动上网时长达</a:t>
            </a:r>
          </a:p>
          <a:p>
            <a:pPr>
              <a:lnSpc>
                <a:spcPts val="3200"/>
              </a:lnSpc>
              <a:tabLst>
                <a:tab pos="25400" algn="l"/>
              </a:tabLst>
            </a:pPr>
            <a:r>
              <a:rPr lang="en-US" altLang="zh-CN" sz="27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180分钟</a:t>
            </a:r>
          </a:p>
          <a:p>
            <a:pPr>
              <a:lnSpc>
                <a:spcPts val="12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数据来源：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DCCI《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2014中国移动互联网蓝皮书》2014-07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09600" y="2387600"/>
            <a:ext cx="2895600" cy="195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2014年我国网民规模达6.49亿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15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手机网民</a:t>
            </a:r>
            <a:r>
              <a:rPr lang="en-US" altLang="zh-CN" sz="15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占整体网民的</a:t>
            </a:r>
            <a:r>
              <a:rPr lang="en-US" altLang="zh-CN" sz="27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85.8%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/>
            </a:pP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数据来源：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CNNIC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《第35次中国互联网络发展状况统计调查》</a:t>
            </a:r>
            <a:r>
              <a:rPr lang="en-US" altLang="zh-CN" sz="5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2014-12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03700" y="2387600"/>
            <a:ext cx="1828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营销合作案例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128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9100" y="1143000"/>
            <a:ext cx="6604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TIFFANY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282700" y="1143000"/>
            <a:ext cx="571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T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系列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469900"/>
            <a:ext cx="1828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683500" y="2336800"/>
            <a:ext cx="4572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70800" y="2590800"/>
            <a:ext cx="889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13,711,110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670,229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6100" y="2679700"/>
            <a:ext cx="2489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投放客户：TIFFANY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月9日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投放形式：静态开屏（不可点击）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3505200"/>
            <a:ext cx="76073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37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37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37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4.89%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336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投放客户：BMW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月6日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投放形式：动态开屏（可点击）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22,014,214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1,670,368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7.59%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BMW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系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336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投放客户：伊利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月27日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投放形式：静态开屏（可点击）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89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12,240,331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748,269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6.11%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伊利优酸乳抢票音乐节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336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投放客户：加多宝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月21日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投放形式：静态开屏（可点击）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7,133,248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413,763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5.8%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加多宝凉茶推出金罐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489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投放客户：蒙牛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投放形式：静态开屏（不可点击）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89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10,122,898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338,114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3.34%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特仑苏2015从更敏锐的反应开始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336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投放客户：三星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月11日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投放形式：静态开屏（可点击）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5,740,044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633,350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11.03%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开机全屏</a:t>
            </a:r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Samsung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GALAXY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Tab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S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新品上市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33400" y="3251200"/>
            <a:ext cx="27940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信息流大图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投放客户：三星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月20日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投放形式：信息流大图模式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信息流大图</a:t>
            </a:r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三星Galaxy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S6炫色惊艳来袭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6,208,995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150,794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3505200"/>
            <a:ext cx="75819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投放方式：CPM</a:t>
            </a:r>
          </a:p>
          <a:p>
            <a:pPr>
              <a:lnSpc>
                <a:spcPts val="18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2.43%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0" y="48387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769100" y="3810000"/>
            <a:ext cx="21082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/>
            </a:pP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数据来源：</a:t>
            </a:r>
            <a:r>
              <a:rPr lang="en-US" altLang="zh-CN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CNNIC《中国移动互联网调查研究报告》</a:t>
            </a:r>
            <a:r>
              <a:rPr lang="en-US" altLang="zh-CN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2014-06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756400" y="1816100"/>
            <a:ext cx="2133600" cy="1295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调研发现，大部分场景下的手机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使用占比大致呈现增长趋势，其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中</a:t>
            </a:r>
            <a:r>
              <a:rPr lang="en-US" altLang="zh-CN" sz="1200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常态场景下</a:t>
            </a: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的用户</a:t>
            </a:r>
            <a:r>
              <a:rPr lang="en-US" altLang="zh-CN" sz="1200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使用情况</a:t>
            </a: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更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有明显</a:t>
            </a:r>
            <a:r>
              <a:rPr lang="en-US" altLang="zh-CN" sz="1200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涨幅</a:t>
            </a: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，而碎片化场景的使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用时间略有减少。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972300" y="3479800"/>
            <a:ext cx="558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2014.6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886700" y="3479800"/>
            <a:ext cx="558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405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2013.6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851400" y="4140200"/>
            <a:ext cx="381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饭堂/食堂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165600" y="4140200"/>
            <a:ext cx="5207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乘坐交通工具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473700" y="4140200"/>
            <a:ext cx="3429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休闲场所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172200" y="41402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厕所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771900" y="2578100"/>
            <a:ext cx="1778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30%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254500" y="1727200"/>
            <a:ext cx="393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651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27%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1651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21%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889500" y="2895600"/>
            <a:ext cx="139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9%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054600" y="3390900"/>
            <a:ext cx="139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6%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461000" y="3492500"/>
            <a:ext cx="342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905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5.5%</a:t>
            </a:r>
          </a:p>
          <a:p>
            <a:pPr>
              <a:lnSpc>
                <a:spcPts val="1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5%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286500" y="3835400"/>
            <a:ext cx="139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2%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1803400" y="4127500"/>
            <a:ext cx="381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工位/教室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2438400" y="4127500"/>
            <a:ext cx="3429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公共场所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111500" y="4127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其他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1219200" y="4127500"/>
            <a:ext cx="3810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卧室/宿舍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6083300" y="3505200"/>
            <a:ext cx="2413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5.5%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368300" y="495300"/>
            <a:ext cx="8470900" cy="1219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6375400" algn="l"/>
              </a:tabLst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手机上网已成为人们的常态化习惯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6375400" algn="l"/>
              </a:tabLst>
            </a:pPr>
            <a:r>
              <a:rPr lang="en-US" altLang="zh-CN" dirty="0" smtClean="0"/>
              <a:t>	</a:t>
            </a:r>
            <a:r>
              <a:rPr lang="en-US" altLang="zh-CN" sz="1105" b="1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手机网民最常使用手机上网的场所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投放客户：roseonly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月14日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投放形式：信息流大图模式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41,434,625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596,639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1.44%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信息流大图</a:t>
            </a:r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5.20世界顶级奢侈玫瑰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roseonly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浪漫来袭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投放客户：Vivo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月15日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投放形式：信息流大图模式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15,610,156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771,191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4.94%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信息流大图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Vivo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挑战世界记录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33400" y="3251200"/>
            <a:ext cx="27940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信息流小图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投放客户：阿里巴巴钉钉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信息流小图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3000万白领一夜逃离朋友圈！阿里钉钉摊上大事了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51,017,335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2,500,107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3505200"/>
            <a:ext cx="75565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4.9%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235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投放客户：进口大众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月20-24日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6731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132,558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5,000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投放方式：CPM</a:t>
            </a:r>
          </a:p>
          <a:p>
            <a:pPr>
              <a:lnSpc>
                <a:spcPts val="17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3.77%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信息流小图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进口大众限时特卖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投放客户：西贝莜面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月3日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6731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728,145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69,625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投放方式：CPC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9.56%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信息流小图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西贝600万买断《舌尖》挂面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挂面张爷爷家一夜暴富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168400" y="3251200"/>
            <a:ext cx="15240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视频+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19939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投放客户：爱慕先生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月29日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投放形式：视+信息流大图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视+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爱慕先生十年只为做好一件事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2,847,245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76,802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3505200"/>
            <a:ext cx="75565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2.7%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2667000"/>
            <a:ext cx="2032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投放客户：广汽本田奥德赛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月25日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225800"/>
            <a:ext cx="1993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投放形式：视+信息流大图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658100" y="2565400"/>
            <a:ext cx="9525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25,008,546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广告点击数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58100" y="4000500"/>
            <a:ext cx="4699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2.94%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658100" y="3276600"/>
            <a:ext cx="7620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736,481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广告点击率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273800" y="2806700"/>
            <a:ext cx="889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点赞数：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224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273800" y="3543300"/>
            <a:ext cx="1079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收藏数：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4,808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273800" y="4140200"/>
            <a:ext cx="889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分享数：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350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68300" y="520700"/>
            <a:ext cx="80518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59055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视+</a:t>
            </a:r>
          </a:p>
          <a:p>
            <a:pPr>
              <a:lnSpc>
                <a:spcPts val="2100"/>
              </a:lnSpc>
              <a:tabLst>
                <a:tab pos="50800" algn="l"/>
                <a:tab pos="59055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广汽本田奥德赛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50800" algn="l"/>
                <a:tab pos="59055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评论数：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169</a:t>
            </a:r>
          </a:p>
          <a:p>
            <a:pPr>
              <a:lnSpc>
                <a:spcPts val="1400"/>
              </a:lnSpc>
              <a:tabLst>
                <a:tab pos="50800" algn="l"/>
                <a:tab pos="5905500" algn="l"/>
                <a:tab pos="72898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广告展示数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19939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投放客户：韩后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月21日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投放形式：视+信息流大图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视+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我恨你小时代，爱就差一张膜，令你泪腺失控的视觉大片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3,959,207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117,690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2.97%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81500" y="2489200"/>
            <a:ext cx="8255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29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新闻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367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新闻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1430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音乐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620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视频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游戏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209800" y="3746500"/>
            <a:ext cx="3429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231815"/>
                </a:solidFill>
                <a:latin typeface="微软雅黑" pitchFamily="18" charset="0"/>
                <a:cs typeface="微软雅黑" pitchFamily="18" charset="0"/>
              </a:rPr>
              <a:t>即时通讯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9177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搜索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079500" y="20447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67%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460500" y="18288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74%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98500" y="23749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55%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17500" y="26543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47%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41500" y="16637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77%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2222500" y="14732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87%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2009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新闻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743700" y="3746500"/>
            <a:ext cx="3429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网络文学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79756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论坛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7581900" y="3746500"/>
            <a:ext cx="1651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/>
            </a:pPr>
            <a:r>
              <a:rPr lang="en-US" altLang="zh-CN" sz="6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微博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731000" y="26416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42%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7505700" y="27940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35%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7886700" y="30353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7F7F7F"/>
                </a:solidFill>
                <a:latin typeface="微软雅黑" pitchFamily="18" charset="0"/>
                <a:cs typeface="微软雅黑" pitchFamily="18" charset="0"/>
              </a:rPr>
              <a:t>19%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7099300" y="1854200"/>
            <a:ext cx="292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105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74%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3657600" y="4165600"/>
            <a:ext cx="22225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/>
            </a:pP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数据来源：</a:t>
            </a:r>
            <a:r>
              <a:rPr lang="en-US" altLang="zh-CN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CNNIC《中国互联网络发展状况统计报告</a:t>
            </a:r>
            <a:r>
              <a:rPr lang="en-US" altLang="zh-CN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》</a:t>
            </a:r>
            <a:r>
              <a:rPr lang="en-US" altLang="zh-CN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b="1" dirty="0" smtClean="0">
                <a:solidFill>
                  <a:srgbClr val="53585F"/>
                </a:solidFill>
                <a:latin typeface="微软雅黑" pitchFamily="18" charset="0"/>
                <a:cs typeface="微软雅黑" pitchFamily="18" charset="0"/>
              </a:rPr>
              <a:t>2014-07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368300" y="469900"/>
            <a:ext cx="58928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904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阅读新闻资讯是手机网民的主要需求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62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95400" y="3251200"/>
            <a:ext cx="11176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名爵锐腾-今日特卖红包预热和头条首发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活动PV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603500"/>
            <a:ext cx="1066800" cy="162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159,730,850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抢红包人数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2,833,712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售车（交定金）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315人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2679700"/>
            <a:ext cx="2489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投放客户：名爵锐腾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投放形式：抢红包交定金抵购车款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76300" y="4635500"/>
            <a:ext cx="914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点击硬广链接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289800" y="4635500"/>
            <a:ext cx="10668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第二次领取红包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2987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470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629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971800" y="4635500"/>
            <a:ext cx="10668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第一次领取红包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3594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分享页面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68300" y="469900"/>
            <a:ext cx="54737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名爵锐腾-今日特卖红包预热和头条首发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-活动流程（第一部分）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23900" y="4635500"/>
            <a:ext cx="12192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红包页面下单购车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5311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确认订单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2987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470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629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048000" y="4635500"/>
            <a:ext cx="914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特卖介绍页面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130800" y="4635500"/>
            <a:ext cx="10668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今日特卖下单页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68300" y="469900"/>
            <a:ext cx="56642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名爵锐腾-今日特卖红包预热和头条首发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活动流程（第二部分）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952500" y="4635500"/>
            <a:ext cx="762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特卖Banner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2004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活动专区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27600" y="4635500"/>
            <a:ext cx="152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今日特卖正在流行推荐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469900"/>
            <a:ext cx="1765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名爵锐腾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-资源配合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67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19100" y="1143000"/>
            <a:ext cx="1905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名爵锐腾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资源配合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469900"/>
            <a:ext cx="9144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5019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投放客户：必胜客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</a:t>
            </a:r>
            <a:r>
              <a:rPr lang="en-US" altLang="zh-CN" sz="11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应用了所有主流广告形式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10541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196,759,866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5,424,316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096000" y="2768600"/>
            <a:ext cx="1333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美食数量：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6000份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096000" y="3530600"/>
            <a:ext cx="23368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562100" algn="l"/>
                <a:tab pos="22225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售罄时间：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4小时</a:t>
            </a:r>
          </a:p>
          <a:p>
            <a:pPr>
              <a:lnSpc>
                <a:spcPts val="1900"/>
              </a:lnSpc>
              <a:tabLst>
                <a:tab pos="1562100" algn="l"/>
                <a:tab pos="22225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预约购买</a:t>
            </a:r>
          </a:p>
          <a:p>
            <a:pPr>
              <a:lnSpc>
                <a:spcPts val="2100"/>
              </a:lnSpc>
              <a:tabLst>
                <a:tab pos="1562100" algn="l"/>
                <a:tab pos="22225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457,520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1562100" algn="l"/>
                <a:tab pos="22225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520700"/>
            <a:ext cx="78994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57531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  <a:tab pos="57531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必胜客今日特卖限量抢购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50800" algn="l"/>
                <a:tab pos="57531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一周数据</a:t>
            </a:r>
          </a:p>
          <a:p>
            <a:pPr>
              <a:lnSpc>
                <a:spcPts val="1600"/>
              </a:lnSpc>
              <a:tabLst>
                <a:tab pos="50800" algn="l"/>
                <a:tab pos="5753100" algn="l"/>
                <a:tab pos="72898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总曝光量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69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0287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开屏广告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5184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今日特卖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971800" y="4635500"/>
            <a:ext cx="10668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信息流大图广告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168900" y="4635500"/>
            <a:ext cx="990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信息流视+广告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8300" y="469900"/>
            <a:ext cx="3289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必胜客今日特卖限量抢购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资源配合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283200" y="4635500"/>
            <a:ext cx="762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自媒体测评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952500" y="4635500"/>
            <a:ext cx="762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特卖Banner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200400" y="4635500"/>
            <a:ext cx="6096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活动专区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469900"/>
            <a:ext cx="3289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必胜客今日特卖限量抢购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资源配合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28700" y="2844800"/>
            <a:ext cx="508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254000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solidFill>
                  <a:srgbClr val="FFFFFF"/>
                </a:solidFill>
                <a:latin typeface="Arial Black" pitchFamily="18" charset="0"/>
                <a:cs typeface="Arial Black" pitchFamily="18" charset="0"/>
              </a:rPr>
              <a:t>1</a:t>
            </a:r>
          </a:p>
          <a:p>
            <a:pPr>
              <a:lnSpc>
                <a:spcPts val="800"/>
              </a:lnSpc>
              <a:tabLst>
                <a:tab pos="2540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新品发布会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663700" y="1917700"/>
            <a:ext cx="6985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05" dirty="0" smtClean="0">
                <a:solidFill>
                  <a:srgbClr val="2E4860"/>
                </a:solidFill>
                <a:latin typeface="黑体" pitchFamily="18" charset="0"/>
                <a:cs typeface="黑体" pitchFamily="18" charset="0"/>
              </a:rPr>
              <a:t>4.14发布会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开屏广告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44900" y="2844800"/>
            <a:ext cx="812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393700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solidFill>
                  <a:srgbClr val="FFFFFF"/>
                </a:solidFill>
                <a:latin typeface="Arial Black" pitchFamily="18" charset="0"/>
                <a:cs typeface="Arial Black" pitchFamily="18" charset="0"/>
              </a:rPr>
              <a:t>2</a:t>
            </a:r>
          </a:p>
          <a:p>
            <a:pPr>
              <a:lnSpc>
                <a:spcPts val="800"/>
              </a:lnSpc>
              <a:tabLst>
                <a:tab pos="3937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特卖频道预约乐码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381500" y="4318000"/>
            <a:ext cx="40513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3937000" algn="l"/>
              </a:tabLst>
            </a:pPr>
            <a:r>
              <a:rPr lang="en-US" altLang="zh-CN" sz="1105" dirty="0" smtClean="0">
                <a:solidFill>
                  <a:srgbClr val="2E4860"/>
                </a:solidFill>
                <a:latin typeface="黑体" pitchFamily="18" charset="0"/>
                <a:cs typeface="黑体" pitchFamily="18" charset="0"/>
              </a:rPr>
              <a:t>4.17特卖频道预约乐码</a:t>
            </a:r>
          </a:p>
          <a:p>
            <a:pPr>
              <a:lnSpc>
                <a:spcPts val="1700"/>
              </a:lnSpc>
              <a:tabLst>
                <a:tab pos="3937000" algn="l"/>
              </a:tabLst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开屏广告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39370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71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350000" y="2844800"/>
            <a:ext cx="812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solidFill>
                  <a:srgbClr val="FFFFFF"/>
                </a:solidFill>
                <a:latin typeface="Arial Black" pitchFamily="18" charset="0"/>
                <a:cs typeface="Arial Black" pitchFamily="18" charset="0"/>
              </a:rPr>
              <a:t>3</a:t>
            </a:r>
          </a:p>
          <a:p>
            <a:pPr>
              <a:lnSpc>
                <a:spcPts val="800"/>
              </a:lnSpc>
              <a:tabLst>
                <a:tab pos="4064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特卖频道乐码抢购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162800" y="1917700"/>
            <a:ext cx="1397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05" dirty="0" smtClean="0">
                <a:solidFill>
                  <a:srgbClr val="2E4860"/>
                </a:solidFill>
                <a:latin typeface="黑体" pitchFamily="18" charset="0"/>
                <a:cs typeface="黑体" pitchFamily="18" charset="0"/>
              </a:rPr>
              <a:t>4.20特卖频道抢购乐码</a:t>
            </a:r>
          </a:p>
          <a:p>
            <a:pPr>
              <a:lnSpc>
                <a:spcPts val="1700"/>
              </a:lnSpc>
              <a:tabLst/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信息流小图模式广告</a:t>
            </a:r>
          </a:p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PUSH流推送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68300" y="469900"/>
            <a:ext cx="23368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乐视手机头条发布抢购流程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54200" y="2209800"/>
            <a:ext cx="59436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新闻资讯移动化成为时代主流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1981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投放客户：乐视手机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月14日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投放形式：开屏广告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17,121,881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988,702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05200"/>
            <a:ext cx="75819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5.77%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乐视手机头条发布抢购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新品发布</a:t>
            </a:r>
          </a:p>
          <a:p>
            <a:pPr>
              <a:lnSpc>
                <a:spcPts val="18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会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1981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投放客户：乐视手机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月17日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投放形式：开屏广告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95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10,087,964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595,913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投放方式：CPT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5.91%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乐视手机头条发布抢购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特卖预约乐码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2352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投放客户：乐视手机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月16-20日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投放形式：信息流小图广告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9,213,427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173,046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30600"/>
            <a:ext cx="78867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投放方式：CPM</a:t>
            </a:r>
          </a:p>
          <a:p>
            <a:pPr>
              <a:lnSpc>
                <a:spcPts val="18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1.88%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74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乐视手机头条发布抢购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乐码抢购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946400"/>
            <a:ext cx="1981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月20日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投放形式：Push广告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3086100"/>
            <a:ext cx="850900" cy="193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660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预约数</a:t>
            </a:r>
          </a:p>
          <a:p>
            <a:pPr>
              <a:lnSpc>
                <a:spcPts val="2100"/>
              </a:lnSpc>
              <a:tabLst>
                <a:tab pos="660400" algn="l"/>
              </a:tabLst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490,000人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660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告罄</a:t>
            </a:r>
          </a:p>
          <a:p>
            <a:pPr>
              <a:lnSpc>
                <a:spcPts val="2100"/>
              </a:lnSpc>
              <a:tabLst>
                <a:tab pos="660400" algn="l"/>
              </a:tabLst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8秒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660400" algn="l"/>
              </a:tabLst>
            </a:pPr>
            <a:r>
              <a:rPr lang="en-US" altLang="zh-CN" dirty="0" smtClean="0"/>
              <a:t>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533400"/>
            <a:ext cx="3289300" cy="2400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177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特卖</a:t>
            </a:r>
          </a:p>
          <a:p>
            <a:pPr>
              <a:lnSpc>
                <a:spcPts val="21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乐视手机头条发布抢购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–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乐码抢购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投放客户：乐视手机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858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互动活动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67000"/>
            <a:ext cx="1727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投放客户：兰蔻小黑瓶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2946400"/>
            <a:ext cx="19685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.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.25-10.7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投放形式：活动专区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552700"/>
            <a:ext cx="381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13天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8994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互动活动</a:t>
            </a:r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兰蔻小黑瓶呐喊你的年轻宣言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活动持续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58100" y="3035300"/>
            <a:ext cx="7620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发表宣言数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6,807人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658100" y="3771900"/>
            <a:ext cx="10668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宣言最高获赞数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128个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054600" y="4546600"/>
            <a:ext cx="558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邀请1名朋友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点赞数超过7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553200" y="4546600"/>
            <a:ext cx="508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有机会赢取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兰蔻小黑瓶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568700" y="4546600"/>
            <a:ext cx="609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                <a:tab pos="101600" algn="l"/>
              </a:tabLst>
            </a:pP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在评论处发表</a:t>
            </a:r>
          </a:p>
          <a:p>
            <a:pPr>
              <a:lnSpc>
                <a:spcPts val="9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805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年轻宣言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4831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9563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1336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投放客户：蒙牛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.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.19-12.22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投放形式：活动专区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578100"/>
            <a:ext cx="86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8,693,120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100,403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007100" y="2768600"/>
            <a:ext cx="1447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上传作品人数：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2799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520700"/>
            <a:ext cx="77470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7289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互动活动</a:t>
            </a:r>
          </a:p>
          <a:p>
            <a:pPr>
              <a:lnSpc>
                <a:spcPts val="20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蒙牛一点一滴的好，让爱上头条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50800" algn="l"/>
                <a:tab pos="72898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553200" y="3797300"/>
            <a:ext cx="2336800" cy="132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1104900" algn="l"/>
                <a:tab pos="17653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1104900" algn="l"/>
                <a:tab pos="17653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1.15%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1104900" algn="l"/>
                <a:tab pos="17653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78</a:t>
            </a:r>
          </a:p>
          <a:p>
            <a:pPr>
              <a:lnSpc>
                <a:spcPts val="1000"/>
              </a:lnSpc>
              <a:tabLst>
                <a:tab pos="1104900" algn="l"/>
                <a:tab pos="1765300" algn="l"/>
              </a:tabLst>
            </a:pPr>
            <a:r>
              <a:rPr lang="en-US" altLang="zh-CN" sz="8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说明：曝光量、点击数、点击率包含信息流投放数据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2987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470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629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469900"/>
            <a:ext cx="45847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互动活动</a:t>
            </a:r>
          </a:p>
          <a:p>
            <a:pPr>
              <a:lnSpc>
                <a:spcPts val="2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蒙牛一点一滴的好，让爱上头条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-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活动流程（第一部分）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2987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470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629400" y="2984500"/>
            <a:ext cx="228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37174A"/>
                </a:solidFill>
                <a:latin typeface="Gulim" pitchFamily="18" charset="0"/>
                <a:cs typeface="Gulim" pitchFamily="18" charset="0"/>
              </a:rPr>
              <a:t>▷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469900"/>
            <a:ext cx="45847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互动活动</a:t>
            </a:r>
          </a:p>
          <a:p>
            <a:pPr>
              <a:lnSpc>
                <a:spcPts val="2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蒙牛一点一滴的好，让爱上头条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-</a:t>
            </a:r>
            <a:r>
              <a:rPr lang="en-US" altLang="zh-CN" sz="14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活动流程（第二部分）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81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239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动态创意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37000" y="2743200"/>
            <a:ext cx="12192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平台介绍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投放客户：微影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月8日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投放形式：信息流小图模式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83500" y="4000500"/>
            <a:ext cx="571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78.44%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83500" y="2603500"/>
            <a:ext cx="9144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4,650,000</a:t>
            </a:r>
          </a:p>
          <a:p>
            <a:pPr>
              <a:lnSpc>
                <a:spcPts val="16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召回率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98.79%</a:t>
            </a:r>
          </a:p>
          <a:p>
            <a:pPr>
              <a:lnSpc>
                <a:spcPts val="16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点击率提升量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204.41%</a:t>
            </a:r>
          </a:p>
          <a:p>
            <a:pPr>
              <a:lnSpc>
                <a:spcPts val="16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ROI提升量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686300" y="4152900"/>
            <a:ext cx="254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/>
            </a:pPr>
            <a:r>
              <a:rPr lang="en-US" altLang="zh-CN" sz="805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05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864100" y="4127500"/>
            <a:ext cx="18034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856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召回率：命中动态创意的用户占比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56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点击率：实验组：0.68%，对照组2.07%</a:t>
            </a:r>
          </a:p>
          <a:p>
            <a:pPr>
              <a:lnSpc>
                <a:spcPts val="900"/>
              </a:lnSpc>
              <a:tabLst/>
            </a:pPr>
            <a:r>
              <a:rPr lang="en-US" altLang="zh-CN" sz="856" dirty="0" smtClean="0">
                <a:solidFill>
                  <a:srgbClr val="595959"/>
                </a:solidFill>
                <a:latin typeface="微软雅黑" pitchFamily="18" charset="0"/>
                <a:cs typeface="微软雅黑" pitchFamily="18" charset="0"/>
              </a:rPr>
              <a:t>ROI：下单数/展示量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8300" y="520700"/>
            <a:ext cx="7772400" cy="203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  <a:tab pos="4343400" algn="l"/>
                <a:tab pos="73152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动态创意</a:t>
            </a:r>
          </a:p>
          <a:p>
            <a:pPr>
              <a:lnSpc>
                <a:spcPts val="2100"/>
              </a:lnSpc>
              <a:tabLst>
                <a:tab pos="50800" algn="l"/>
                <a:tab pos="4343400" algn="l"/>
                <a:tab pos="73152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今日电影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0800" algn="l"/>
                <a:tab pos="4343400" algn="l"/>
                <a:tab pos="7315200" algn="l"/>
              </a:tabLst>
            </a:pPr>
            <a:r>
              <a:rPr lang="en-US" altLang="zh-CN" dirty="0" smtClean="0"/>
              <a:t>		</a:t>
            </a:r>
            <a:r>
              <a:rPr lang="en-US" altLang="zh-CN" sz="994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创意模板：</a:t>
            </a:r>
            <a:r>
              <a:rPr lang="en-US" altLang="zh-CN" sz="994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今日电影票-</a:t>
            </a:r>
            <a:r>
              <a:rPr lang="en-US" altLang="zh-CN" sz="994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{地点}</a:t>
            </a:r>
            <a:r>
              <a:rPr lang="en-US" altLang="zh-CN" sz="994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特价电影天天看！</a:t>
            </a:r>
          </a:p>
          <a:p>
            <a:pPr>
              <a:lnSpc>
                <a:spcPts val="1800"/>
              </a:lnSpc>
              <a:tabLst>
                <a:tab pos="50800" algn="l"/>
                <a:tab pos="4343400" algn="l"/>
                <a:tab pos="7315200" algn="l"/>
              </a:tabLst>
            </a:pPr>
            <a:r>
              <a:rPr lang="en-US" altLang="zh-CN" dirty="0" smtClean="0"/>
              <a:t>		</a:t>
            </a:r>
            <a:r>
              <a:rPr lang="en-US" altLang="zh-CN" sz="994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创意词包：</a:t>
            </a:r>
            <a:r>
              <a:rPr lang="en-US" altLang="zh-CN" sz="994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开通在线电影票销售的城市约300个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50800" algn="l"/>
                <a:tab pos="4343400" algn="l"/>
                <a:tab pos="7315200" algn="l"/>
              </a:tabLst>
            </a:pPr>
            <a:r>
              <a:rPr lang="en-US" altLang="zh-CN" dirty="0" smtClean="0"/>
              <a:t>		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2679700"/>
            <a:ext cx="20320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投放客户：联想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投放形式：信息流小图模式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658100" y="2324100"/>
            <a:ext cx="914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性价比曝光量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658100" y="2578100"/>
            <a:ext cx="9144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1,133,879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性价比点击数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71,586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58100" y="4000500"/>
            <a:ext cx="4699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6.31%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658100" y="3759200"/>
            <a:ext cx="914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性价比点击率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737100" y="2133600"/>
            <a:ext cx="2286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动态词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194300" y="2133600"/>
            <a:ext cx="762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PV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461000" y="2133600"/>
            <a:ext cx="1905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Click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829300" y="2133600"/>
            <a:ext cx="1143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CTR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737100" y="2374900"/>
            <a:ext cx="2286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F4EFEB"/>
                </a:solidFill>
                <a:latin typeface="黑体" pitchFamily="18" charset="0"/>
                <a:cs typeface="黑体" pitchFamily="18" charset="0"/>
              </a:rPr>
              <a:t>性价比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130800" y="2387600"/>
            <a:ext cx="1905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F4EFEB"/>
                </a:solidFill>
                <a:latin typeface="黑体" pitchFamily="18" charset="0"/>
                <a:cs typeface="黑体" pitchFamily="18" charset="0"/>
              </a:rPr>
              <a:t>113万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461000" y="2387600"/>
            <a:ext cx="1905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F4EFEB"/>
                </a:solidFill>
                <a:latin typeface="黑体" pitchFamily="18" charset="0"/>
                <a:cs typeface="黑体" pitchFamily="18" charset="0"/>
              </a:rPr>
              <a:t>7.1万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778500" y="2374900"/>
            <a:ext cx="2032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600" dirty="0" smtClean="0">
                <a:solidFill>
                  <a:srgbClr val="F4EFEB"/>
                </a:solidFill>
                <a:latin typeface="黑体" pitchFamily="18" charset="0"/>
                <a:cs typeface="黑体" pitchFamily="18" charset="0"/>
              </a:rPr>
              <a:t>6.31</a:t>
            </a:r>
            <a:r>
              <a:rPr lang="en-US" altLang="zh-CN" sz="600" b="1" dirty="0" smtClean="0">
                <a:solidFill>
                  <a:srgbClr val="F4EFEB"/>
                </a:solidFill>
                <a:latin typeface="Calibri" pitchFamily="18" charset="0"/>
                <a:cs typeface="Calibri" pitchFamily="18" charset="0"/>
              </a:rPr>
              <a:t>%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737100" y="2641600"/>
            <a:ext cx="2286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性能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配置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速度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颜值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381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动态组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118100" y="2641600"/>
            <a:ext cx="2286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63万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381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178万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81万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381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1340万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381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437万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5461000" y="2641600"/>
            <a:ext cx="1905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>
                <a:tab pos="254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3.3万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254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8.3万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>
                <a:tab pos="254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2.6万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28万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21万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5778500" y="2641600"/>
            <a:ext cx="2032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5.23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4.69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7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3.25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2.16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4.92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4660900" y="3924300"/>
            <a:ext cx="3810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>
                <a:tab pos="114300" algn="l"/>
              </a:tabLst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默认值（颜</a:t>
            </a:r>
          </a:p>
          <a:p>
            <a:pPr>
              <a:lnSpc>
                <a:spcPts val="7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值）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118100" y="3975100"/>
            <a:ext cx="2286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1340万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5486400" y="3975100"/>
            <a:ext cx="152400" cy="6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28万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5778500" y="3962400"/>
            <a:ext cx="2032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/>
            </a:pPr>
            <a:r>
              <a:rPr lang="en-US" altLang="zh-CN" sz="6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2.16</a:t>
            </a:r>
            <a:r>
              <a:rPr lang="en-US" altLang="zh-CN" sz="6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368300" y="469900"/>
            <a:ext cx="18288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动态创意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联想黄金斗士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239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视频直播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8300" y="469900"/>
            <a:ext cx="2908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视频直播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华为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P8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中国区发布盛典视频直播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349500"/>
            <a:ext cx="8636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曝光量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5,221,426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点击数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317,381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17900"/>
            <a:ext cx="7556500" cy="67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投放形式：要闻推荐信息流大图</a:t>
            </a:r>
          </a:p>
          <a:p>
            <a:pPr>
              <a:lnSpc>
                <a:spcPts val="16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点击率</a:t>
            </a:r>
          </a:p>
          <a:p>
            <a:pPr>
              <a:lnSpc>
                <a:spcPts val="2100"/>
              </a:lnSpc>
              <a:tabLst>
                <a:tab pos="71120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6.1%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2298700"/>
            <a:ext cx="19812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直播效果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投放客户：华为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直播时长：3.5小时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月22日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298700"/>
            <a:ext cx="19812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405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直播评论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投放客户：华为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直播时长：3.5小时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投放时间：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solidFill>
                  <a:srgbClr val="461C5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月22日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658100" y="2349500"/>
            <a:ext cx="4826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顶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4,378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评论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2,777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3556000"/>
            <a:ext cx="78867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112000" algn="l"/>
                <a:tab pos="7772400" algn="l"/>
              </a:tabLst>
            </a:pPr>
            <a:r>
              <a:rPr lang="en-US" altLang="zh-CN" sz="1200" dirty="0" smtClean="0">
                <a:solidFill>
                  <a:srgbClr val="461C5D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200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投放形式：要闻推荐信息流大图</a:t>
            </a:r>
          </a:p>
          <a:p>
            <a:pPr>
              <a:lnSpc>
                <a:spcPts val="16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收藏</a:t>
            </a:r>
          </a:p>
          <a:p>
            <a:pPr>
              <a:lnSpc>
                <a:spcPts val="2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971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100"/>
              </a:lnSpc>
              <a:tabLst>
                <a:tab pos="7112000" algn="l"/>
                <a:tab pos="7772400" algn="l"/>
              </a:tabLst>
            </a:pPr>
            <a:r>
              <a:rPr lang="en-US" altLang="zh-CN" dirty="0" smtClean="0"/>
              <a:t>		</a:t>
            </a: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469900"/>
            <a:ext cx="2908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                <a:tab pos="50800" algn="l"/>
              </a:tabLst>
            </a:pPr>
            <a:r>
              <a:rPr lang="en-US" altLang="zh-CN" sz="3600" b="1" dirty="0" smtClean="0">
                <a:solidFill>
                  <a:srgbClr val="461C5D"/>
                </a:solidFill>
                <a:latin typeface="微软雅黑" pitchFamily="18" charset="0"/>
                <a:cs typeface="微软雅黑" pitchFamily="18" charset="0"/>
              </a:rPr>
              <a:t>视频直播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华为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P8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中国区发布盛典视频直播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87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03700" y="2108200"/>
            <a:ext cx="1828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400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品牌推广案例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88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239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品牌自制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9100" y="1143000"/>
            <a:ext cx="323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7494C"/>
                </a:solidFill>
                <a:latin typeface="黑体" pitchFamily="18" charset="0"/>
                <a:cs typeface="黑体" pitchFamily="18" charset="0"/>
              </a:rPr>
              <a:t>以信息图表的轻量化形式解读社会热点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1828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头条指数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324100" y="1828800"/>
            <a:ext cx="61341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基于数据挖掘和智能推荐引擎技术的今日头条，每天有超过2700万的用户活跃于此，这些用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户的每一次刷新、点击也为今日头条带来了海量的数据。这些不停生长、庞大的数据不仅可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以实时优化今日头条阅读用户的使用体验；还将帮助全网人类更清晰的认知新闻热点及万事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万物。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324100" y="2908300"/>
            <a:ext cx="6083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头条指数，今日头条的技术缩影，以今日头条的自有数据为根基，以信息图表的轻量化形式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解读社会热点，看尽世间沉浮。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324100" y="3746500"/>
            <a:ext cx="4711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405" dirty="0" smtClean="0">
                <a:solidFill>
                  <a:srgbClr val="2E4860"/>
                </a:solidFill>
                <a:latin typeface="黑体" pitchFamily="18" charset="0"/>
                <a:cs typeface="黑体" pitchFamily="18" charset="0"/>
              </a:rPr>
              <a:t>出品频率：2015年4月10日上线第一期。每周推出三到四期。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19100" y="1143000"/>
            <a:ext cx="3048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61C5D"/>
                </a:solidFill>
                <a:latin typeface="黑体" pitchFamily="18" charset="0"/>
                <a:cs typeface="黑体" pitchFamily="18" charset="0"/>
              </a:rPr>
              <a:t>股市大涨，大妈和小鲜肉谁是股神？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469900"/>
            <a:ext cx="1828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头条指数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82600" y="2895600"/>
            <a:ext cx="1371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800" dirty="0" smtClean="0">
                <a:solidFill>
                  <a:srgbClr val="2E4860"/>
                </a:solidFill>
                <a:latin typeface="黑体" pitchFamily="18" charset="0"/>
                <a:cs typeface="黑体" pitchFamily="18" charset="0"/>
              </a:rPr>
              <a:t>头条指数案例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262754" y="1652270"/>
          <a:ext cx="4650737" cy="2686684"/>
        </p:xfrm>
        <a:graphic>
          <a:graphicData uri="http://schemas.openxmlformats.org/drawingml/2006/table">
            <a:tbl>
              <a:tblPr/>
              <a:tblGrid>
                <a:gridCol w="1162685"/>
                <a:gridCol w="1162684"/>
                <a:gridCol w="1162684"/>
                <a:gridCol w="1162684"/>
              </a:tblGrid>
              <a:tr h="365125"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200" b="1" dirty="0" smtClean="0">
                          <a:solidFill>
                            <a:srgbClr val="FFFFFF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常规活动流程</a:t>
                      </a:r>
                      <a:endParaRPr lang="zh-CN" altLang="en-US" sz="1200" b="1" dirty="0" smtClean="0">
                        <a:solidFill>
                          <a:srgbClr val="FFFFFF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1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开场视频/主持人开场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2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头条技术负责人讲什么是“算数”，即算法、大数据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3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嘉宾发布并演讲数据版块（5-6个嘉宾）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4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主持人结尾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人数规模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400-500人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人员构成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1/3媒体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客户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网友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媒体类型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传统媒体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互联网媒体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4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自媒体</a:t>
                      </a:r>
                      <a:endParaRPr lang="zh-CN" altLang="en-US" sz="994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365759"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注：具体媒体会根据每期发布会的主题有针对性邀请。名单需要到发布会临近确认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91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19100" y="1143000"/>
            <a:ext cx="3619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算数发布会针对不同行业领域和区域落地推</a:t>
            </a:r>
          </a:p>
          <a:p>
            <a:pPr>
              <a:lnSpc>
                <a:spcPts val="18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广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469900"/>
            <a:ext cx="2286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算数发布会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82600"/>
            <a:ext cx="6858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0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移动互联时代加重了有效资讯的获取成本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3365" cy="5130800"/>
          </a:xfrm>
          <a:custGeom>
            <a:avLst/>
            <a:gdLst>
              <a:gd name="connsiteX0" fmla="*/ 0 w 9143365"/>
              <a:gd name="connsiteY0" fmla="*/ 0 h 5130800"/>
              <a:gd name="connsiteX1" fmla="*/ 9143365 w 9143365"/>
              <a:gd name="connsiteY1" fmla="*/ 0 h 5130800"/>
              <a:gd name="connsiteX2" fmla="*/ 9143365 w 9143365"/>
              <a:gd name="connsiteY2" fmla="*/ 5130800 h 5130800"/>
              <a:gd name="connsiteX3" fmla="*/ 0 w 9143365"/>
              <a:gd name="connsiteY3" fmla="*/ 5130800 h 5130800"/>
              <a:gd name="connsiteX4" fmla="*/ 0 w 9143365"/>
              <a:gd name="connsiteY4" fmla="*/ 0 h 513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365" h="5130800">
                <a:moveTo>
                  <a:pt x="0" y="0"/>
                </a:moveTo>
                <a:lnTo>
                  <a:pt x="9143365" y="0"/>
                </a:lnTo>
                <a:lnTo>
                  <a:pt x="9143365" y="5130800"/>
                </a:lnTo>
                <a:lnTo>
                  <a:pt x="0" y="5130800"/>
                </a:lnTo>
                <a:lnTo>
                  <a:pt x="0" y="0"/>
                </a:lnTo>
              </a:path>
            </a:pathLst>
          </a:custGeom>
          <a:solidFill>
            <a:srgbClr val="F4EF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92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23900" y="3251200"/>
            <a:ext cx="2235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/>
            </a:pPr>
            <a:r>
              <a:rPr lang="en-US" altLang="zh-CN" sz="4404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媒体合作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9100" y="1143000"/>
            <a:ext cx="31369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今日头条为节目提供315当天数据内容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4572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D3125"/>
                </a:solidFill>
                <a:latin typeface="微软雅黑" pitchFamily="18" charset="0"/>
                <a:cs typeface="微软雅黑" pitchFamily="18" charset="0"/>
              </a:rPr>
              <a:t>央视财经《第一时间》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835400"/>
            <a:ext cx="83185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2015年315当天，今日头条通过用户大数据，分析关注315的用户属性（年龄，性别，地域分布），以及用户都关注315的哪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些方面。同时，央视引用了今日头条上315相关文章下的头条用户评论，来表达民意。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50292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D3125"/>
                </a:solidFill>
                <a:latin typeface="微软雅黑" pitchFamily="18" charset="0"/>
                <a:cs typeface="微软雅黑" pitchFamily="18" charset="0"/>
              </a:rPr>
              <a:t>东方卫视《东方大头条》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759200"/>
            <a:ext cx="6807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《东方大头条》从5月4日正式开播，由东方卫视和资讯客户端今日头条联手打造，每天中午12:00播出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4051300"/>
            <a:ext cx="82296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今日头条通过分析最近最热新闻以及后台大数据，为东方卫视提供当天新闻热度榜单，东方卫视《东方大头条》节目不仅解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读数据体现出的内容，还对当天热度新闻进行报道+点评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19100" y="1143000"/>
            <a:ext cx="323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今日头条为节目长期提供当天数据内容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6400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D3125"/>
                </a:solidFill>
                <a:latin typeface="微软雅黑" pitchFamily="18" charset="0"/>
                <a:cs typeface="微软雅黑" pitchFamily="18" charset="0"/>
              </a:rPr>
              <a:t>湖南卫视《花儿与少年》发布会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670300"/>
            <a:ext cx="42291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湖南卫视于5月22日在成都召开《花儿与少年》全国推广发布会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" y="3962400"/>
            <a:ext cx="82296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作为湖南卫视《花儿与少年》全国推广发布会的一个环节，通过后台数据分析《花儿与少年》节目中最受今日头条用户关注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的维度，为湖南卫视展示“花少”在今日头条中的呈现与展示结果；不仅为“花少”粉丝、媒体与普通大众提供相关优质内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容，还为湖南卫视节目内容制作调整以及广告销售提供参考，同时通过双方互动增加了节目的曝光与知名度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19100" y="1143000"/>
            <a:ext cx="3429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今日头条为该会议提供节目相关数据内容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96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6400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浙江卫视《中国好声音》发布会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3835400"/>
            <a:ext cx="8458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2015年6月2日浙江卫视《中国好声音》第四季新闻发布会在上海召开，在发布会上今日头条和灿星制作联合发布相关大数据，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200" dirty="0" smtClean="0">
                <a:solidFill>
                  <a:srgbClr val="4B4D51"/>
                </a:solidFill>
                <a:latin typeface="微软雅黑" pitchFamily="18" charset="0"/>
                <a:cs typeface="微软雅黑" pitchFamily="18" charset="0"/>
              </a:rPr>
              <a:t>为大众揭开最关心好声音的人群秘密。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19100" y="1143000"/>
            <a:ext cx="3429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/>
            </a:pPr>
            <a:r>
              <a:rPr lang="en-US" altLang="zh-CN" sz="1500" dirty="0" smtClean="0">
                <a:solidFill>
                  <a:srgbClr val="4B4D51"/>
                </a:solidFill>
                <a:latin typeface="黑体" pitchFamily="18" charset="0"/>
                <a:cs typeface="黑体" pitchFamily="18" charset="0"/>
              </a:rPr>
              <a:t>今日头条为该会议提供节目相关数据内容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18500" y="4838700"/>
            <a:ext cx="1270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/>
            </a:pPr>
            <a:r>
              <a:rPr lang="en-US" altLang="zh-CN" sz="900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469900"/>
            <a:ext cx="36576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/>
            </a:pPr>
            <a:r>
              <a:rPr lang="en-US" altLang="zh-CN" sz="3600" b="1" dirty="0" smtClean="0">
                <a:solidFill>
                  <a:srgbClr val="DC3125"/>
                </a:solidFill>
                <a:latin typeface="微软雅黑" pitchFamily="18" charset="0"/>
                <a:cs typeface="微软雅黑" pitchFamily="18" charset="0"/>
              </a:rPr>
              <a:t>其他合作节目名单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003300" y="1625600"/>
            <a:ext cx="8763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	</a:t>
            </a: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节目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《最强小孩》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《中国梦之声》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《花样姐姐》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《东方风云榜》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《我是演说家》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《全是你的》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314700" y="1625600"/>
            <a:ext cx="4953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媒体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宁夏卫视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东方卫视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东方卫视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东方卫视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北京卫视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北京卫视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257800" y="1625600"/>
            <a:ext cx="8763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	</a:t>
            </a: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节目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《我是歌手》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《奇妙的朋友》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《真正男子汉》</a:t>
            </a:r>
          </a:p>
          <a:p>
            <a:pPr>
              <a:lnSpc>
                <a:spcPts val="2200"/>
              </a:lnSpc>
              <a:tabLst>
                <a:tab pos="63500" algn="l"/>
                <a:tab pos="3175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《花儿与少年》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《国色天香》</a:t>
            </a:r>
          </a:p>
          <a:p>
            <a:pPr>
              <a:lnSpc>
                <a:spcPts val="2100"/>
              </a:lnSpc>
              <a:tabLst>
                <a:tab pos="63500" algn="l"/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《沙僧日记》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569200" y="1625600"/>
            <a:ext cx="4953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9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媒体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湖南卫视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湖南卫视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湖南卫视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4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湖南卫视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天津卫视</a:t>
            </a:r>
          </a:p>
          <a:p>
            <a:pPr>
              <a:lnSpc>
                <a:spcPts val="2100"/>
              </a:lnSpc>
              <a:tabLst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乐视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314700" y="3581400"/>
            <a:ext cx="495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北京卫视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22300" y="3581400"/>
            <a:ext cx="1638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165100" algn="l"/>
              </a:tabLst>
            </a:pPr>
            <a:r>
              <a:rPr lang="en-US" altLang="zh-CN" dirty="0" smtClean="0"/>
              <a:t>	</a:t>
            </a: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《2015春节联欢晚会》</a:t>
            </a:r>
          </a:p>
          <a:p>
            <a:pPr>
              <a:lnSpc>
                <a:spcPts val="2100"/>
              </a:lnSpc>
              <a:tabLst>
                <a:tab pos="165100" algn="l"/>
              </a:tabLst>
            </a:pPr>
            <a:r>
              <a:rPr lang="en-US" altLang="zh-CN" sz="994" dirty="0" smtClean="0">
                <a:solidFill>
                  <a:srgbClr val="47494C"/>
                </a:solidFill>
                <a:latin typeface="微软雅黑" pitchFamily="18" charset="0"/>
                <a:cs typeface="微软雅黑" pitchFamily="18" charset="0"/>
              </a:rPr>
              <a:t>今日头条在以上节目中的体现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673600" y="3860800"/>
            <a:ext cx="20447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994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压屏、口播、片中滚字，片尾logo等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5600" y="1574800"/>
            <a:ext cx="45085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800"/>
              </a:lnSpc>
              <a:tabLst/>
            </a:pPr>
            <a:r>
              <a:rPr lang="en-US" altLang="zh-CN" sz="8194" b="1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THANKS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68300" y="1206500"/>
            <a:ext cx="44831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/>
            </a:pPr>
            <a:r>
              <a:rPr lang="en-US" altLang="zh-CN" sz="399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今日头条</a:t>
            </a:r>
            <a:r>
              <a:rPr lang="en-US" altLang="zh-CN" sz="399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99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你的头条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5300" y="2616200"/>
            <a:ext cx="42418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/>
            </a:pPr>
            <a:r>
              <a:rPr lang="en-US" altLang="zh-CN" sz="399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For</a:t>
            </a:r>
            <a:r>
              <a:rPr lang="en-US" altLang="zh-CN" sz="39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your</a:t>
            </a:r>
            <a:r>
              <a:rPr lang="en-US" altLang="zh-CN" sz="39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listening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20700" y="3276600"/>
            <a:ext cx="42164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今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日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头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条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|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商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业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化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策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划</a:t>
            </a:r>
            <a:r>
              <a:rPr lang="en-US" altLang="zh-CN" sz="110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105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|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0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1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5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年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0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8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月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2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4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日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1825</Words>
  <Application>Microsoft Office PowerPoint</Application>
  <PresentationFormat>全屏显示(16:9)</PresentationFormat>
  <Paragraphs>1795</Paragraphs>
  <Slides>96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96</vt:i4>
      </vt:variant>
    </vt:vector>
  </HeadingPairs>
  <TitlesOfParts>
    <vt:vector size="97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轩辕法务</cp:lastModifiedBy>
  <cp:revision>8</cp:revision>
  <dcterms:created xsi:type="dcterms:W3CDTF">2006-08-16T00:00:00Z</dcterms:created>
  <dcterms:modified xsi:type="dcterms:W3CDTF">2015-09-01T11:07:49Z</dcterms:modified>
</cp:coreProperties>
</file>